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7"/>
  </p:notesMasterIdLst>
  <p:sldIdLst>
    <p:sldId id="266" r:id="rId2"/>
    <p:sldId id="270" r:id="rId3"/>
    <p:sldId id="268" r:id="rId4"/>
    <p:sldId id="269" r:id="rId5"/>
    <p:sldId id="271" r:id="rId6"/>
    <p:sldId id="257" r:id="rId7"/>
    <p:sldId id="273" r:id="rId8"/>
    <p:sldId id="263" r:id="rId9"/>
    <p:sldId id="275" r:id="rId10"/>
    <p:sldId id="274" r:id="rId11"/>
    <p:sldId id="277" r:id="rId12"/>
    <p:sldId id="276" r:id="rId13"/>
    <p:sldId id="262" r:id="rId14"/>
    <p:sldId id="265" r:id="rId15"/>
    <p:sldId id="261" r:id="rId1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5BA"/>
    <a:srgbClr val="FFE2B3"/>
    <a:srgbClr val="8B3B8C"/>
    <a:srgbClr val="8B3F5C"/>
    <a:srgbClr val="BF9155"/>
    <a:srgbClr val="DC9B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19054-3B9E-E89B-7168-7769B0429065}" v="13" dt="2023-12-06T10:48:13.050"/>
    <p1510:client id="{7BC1C501-9D28-3554-C31D-C390B05008A2}" v="3" dt="2023-12-06T10:48:45.654"/>
    <p1510:client id="{9E91DB25-391B-4057-AF01-A895F4B9A2CA}" v="87" dt="2023-12-06T10:45:48.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94666"/>
  </p:normalViewPr>
  <p:slideViewPr>
    <p:cSldViewPr snapToGrid="0">
      <p:cViewPr varScale="1">
        <p:scale>
          <a:sx n="58" d="100"/>
          <a:sy n="58" d="100"/>
        </p:scale>
        <p:origin x="208"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04316-F13F-43FC-AD7B-3C2E4412C86B}" type="datetimeFigureOut">
              <a:t>26/01/2024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D107D-C5C5-4B68-852F-2E69B499A951}" type="slidenum">
              <a:t>‹#›</a:t>
            </a:fld>
            <a:endParaRPr lang="en-US"/>
          </a:p>
        </p:txBody>
      </p:sp>
    </p:spTree>
    <p:extLst>
      <p:ext uri="{BB962C8B-B14F-4D97-AF65-F5344CB8AC3E}">
        <p14:creationId xmlns:p14="http://schemas.microsoft.com/office/powerpoint/2010/main" val="4103039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LEWIS</a:t>
            </a:r>
            <a:endParaRPr lang="en-NL"/>
          </a:p>
        </p:txBody>
      </p:sp>
      <p:sp>
        <p:nvSpPr>
          <p:cNvPr id="4" name="Slide Number Placeholder 3"/>
          <p:cNvSpPr>
            <a:spLocks noGrp="1"/>
          </p:cNvSpPr>
          <p:nvPr>
            <p:ph type="sldNum" sz="quarter" idx="5"/>
          </p:nvPr>
        </p:nvSpPr>
        <p:spPr/>
        <p:txBody>
          <a:bodyPr/>
          <a:lstStyle/>
          <a:p>
            <a:fld id="{3BBD107D-C5C5-4B68-852F-2E69B499A951}" type="slidenum">
              <a:rPr lang="en-NL" smtClean="0"/>
              <a:t>1</a:t>
            </a:fld>
            <a:endParaRPr lang="en-NL"/>
          </a:p>
        </p:txBody>
      </p:sp>
    </p:spTree>
    <p:extLst>
      <p:ext uri="{BB962C8B-B14F-4D97-AF65-F5344CB8AC3E}">
        <p14:creationId xmlns:p14="http://schemas.microsoft.com/office/powerpoint/2010/main" val="404799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KYLE</a:t>
            </a:r>
            <a:endParaRPr lang="en-NL"/>
          </a:p>
        </p:txBody>
      </p:sp>
      <p:sp>
        <p:nvSpPr>
          <p:cNvPr id="4" name="Slide Number Placeholder 3"/>
          <p:cNvSpPr>
            <a:spLocks noGrp="1"/>
          </p:cNvSpPr>
          <p:nvPr>
            <p:ph type="sldNum" sz="quarter" idx="5"/>
          </p:nvPr>
        </p:nvSpPr>
        <p:spPr/>
        <p:txBody>
          <a:bodyPr/>
          <a:lstStyle/>
          <a:p>
            <a:fld id="{3BBD107D-C5C5-4B68-852F-2E69B499A951}" type="slidenum">
              <a:rPr lang="en-NL" smtClean="0"/>
              <a:t>10</a:t>
            </a:fld>
            <a:endParaRPr lang="en-NL"/>
          </a:p>
        </p:txBody>
      </p:sp>
    </p:spTree>
    <p:extLst>
      <p:ext uri="{BB962C8B-B14F-4D97-AF65-F5344CB8AC3E}">
        <p14:creationId xmlns:p14="http://schemas.microsoft.com/office/powerpoint/2010/main" val="62182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KYLE</a:t>
            </a:r>
            <a:endParaRPr lang="en-NL"/>
          </a:p>
        </p:txBody>
      </p:sp>
      <p:sp>
        <p:nvSpPr>
          <p:cNvPr id="4" name="Slide Number Placeholder 3"/>
          <p:cNvSpPr>
            <a:spLocks noGrp="1"/>
          </p:cNvSpPr>
          <p:nvPr>
            <p:ph type="sldNum" sz="quarter" idx="5"/>
          </p:nvPr>
        </p:nvSpPr>
        <p:spPr/>
        <p:txBody>
          <a:bodyPr/>
          <a:lstStyle/>
          <a:p>
            <a:fld id="{3BBD107D-C5C5-4B68-852F-2E69B499A951}" type="slidenum">
              <a:rPr lang="en-NL" smtClean="0"/>
              <a:t>11</a:t>
            </a:fld>
            <a:endParaRPr lang="en-NL"/>
          </a:p>
        </p:txBody>
      </p:sp>
    </p:spTree>
    <p:extLst>
      <p:ext uri="{BB962C8B-B14F-4D97-AF65-F5344CB8AC3E}">
        <p14:creationId xmlns:p14="http://schemas.microsoft.com/office/powerpoint/2010/main" val="1345681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KYLE</a:t>
            </a:r>
            <a:endParaRPr lang="en-NL"/>
          </a:p>
        </p:txBody>
      </p:sp>
      <p:sp>
        <p:nvSpPr>
          <p:cNvPr id="4" name="Slide Number Placeholder 3"/>
          <p:cNvSpPr>
            <a:spLocks noGrp="1"/>
          </p:cNvSpPr>
          <p:nvPr>
            <p:ph type="sldNum" sz="quarter" idx="5"/>
          </p:nvPr>
        </p:nvSpPr>
        <p:spPr/>
        <p:txBody>
          <a:bodyPr/>
          <a:lstStyle/>
          <a:p>
            <a:fld id="{3BBD107D-C5C5-4B68-852F-2E69B499A951}" type="slidenum">
              <a:rPr lang="en-NL" smtClean="0"/>
              <a:t>12</a:t>
            </a:fld>
            <a:endParaRPr lang="en-NL"/>
          </a:p>
        </p:txBody>
      </p:sp>
    </p:spTree>
    <p:extLst>
      <p:ext uri="{BB962C8B-B14F-4D97-AF65-F5344CB8AC3E}">
        <p14:creationId xmlns:p14="http://schemas.microsoft.com/office/powerpoint/2010/main" val="206259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ZACH</a:t>
            </a:r>
            <a:endParaRPr lang="en-NL"/>
          </a:p>
        </p:txBody>
      </p:sp>
      <p:sp>
        <p:nvSpPr>
          <p:cNvPr id="4" name="Slide Number Placeholder 3"/>
          <p:cNvSpPr>
            <a:spLocks noGrp="1"/>
          </p:cNvSpPr>
          <p:nvPr>
            <p:ph type="sldNum" sz="quarter" idx="5"/>
          </p:nvPr>
        </p:nvSpPr>
        <p:spPr/>
        <p:txBody>
          <a:bodyPr/>
          <a:lstStyle/>
          <a:p>
            <a:fld id="{3BBD107D-C5C5-4B68-852F-2E69B499A951}" type="slidenum">
              <a:rPr lang="en-NL" smtClean="0"/>
              <a:t>13</a:t>
            </a:fld>
            <a:endParaRPr lang="en-NL"/>
          </a:p>
        </p:txBody>
      </p:sp>
    </p:spTree>
    <p:extLst>
      <p:ext uri="{BB962C8B-B14F-4D97-AF65-F5344CB8AC3E}">
        <p14:creationId xmlns:p14="http://schemas.microsoft.com/office/powerpoint/2010/main" val="341774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ZACH</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ZACH</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LEWIS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LEWIS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LEWIS</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OWEN</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OWEN</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SINA</a:t>
            </a:r>
            <a:endParaRPr lang="en-NL"/>
          </a:p>
        </p:txBody>
      </p:sp>
      <p:sp>
        <p:nvSpPr>
          <p:cNvPr id="4" name="Slide Number Placeholder 3"/>
          <p:cNvSpPr>
            <a:spLocks noGrp="1"/>
          </p:cNvSpPr>
          <p:nvPr>
            <p:ph type="sldNum" sz="quarter" idx="5"/>
          </p:nvPr>
        </p:nvSpPr>
        <p:spPr/>
        <p:txBody>
          <a:bodyPr/>
          <a:lstStyle/>
          <a:p>
            <a:fld id="{3BBD107D-C5C5-4B68-852F-2E69B499A951}" type="slidenum">
              <a:rPr lang="en-NL" smtClean="0"/>
              <a:t>7</a:t>
            </a:fld>
            <a:endParaRPr lang="en-NL"/>
          </a:p>
        </p:txBody>
      </p:sp>
    </p:spTree>
    <p:extLst>
      <p:ext uri="{BB962C8B-B14F-4D97-AF65-F5344CB8AC3E}">
        <p14:creationId xmlns:p14="http://schemas.microsoft.com/office/powerpoint/2010/main" val="261578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Georgia Pro"/>
                <a:cs typeface="Calibri"/>
              </a:rPr>
              <a:t>SINA</a:t>
            </a:r>
          </a:p>
          <a:p>
            <a:r>
              <a:rPr lang="en-US" sz="1200">
                <a:solidFill>
                  <a:schemeClr val="bg1"/>
                </a:solidFill>
                <a:latin typeface="Georgia Pro"/>
                <a:cs typeface="Calibri"/>
              </a:rPr>
              <a:t>We want to emphasize the dangers of the different lights and Including their corresponding warnings.</a:t>
            </a:r>
          </a:p>
          <a:p>
            <a:r>
              <a:rPr lang="en-US" sz="1200">
                <a:solidFill>
                  <a:schemeClr val="bg1"/>
                </a:solidFill>
                <a:latin typeface="Georgia Pro"/>
                <a:cs typeface="Calibri"/>
              </a:rPr>
              <a:t>This reduces the risk of the lights breaking or the users hurting themselves.</a:t>
            </a:r>
          </a:p>
          <a:p>
            <a:r>
              <a:rPr lang="en-US" sz="1200">
                <a:solidFill>
                  <a:schemeClr val="bg1"/>
                </a:solidFill>
                <a:latin typeface="Georgia Pro"/>
                <a:cs typeface="Calibri"/>
              </a:rPr>
              <a:t>By adding the safety, it also adds to financial safety to pixel playground since the lights will be handled with care, therefore increasing longevity and reducing the need to buy new equipment every year.</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SINA</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579183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5692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72038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06263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25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2636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0685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969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1083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2339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1695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39427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3762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8549921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person standing in a room with potted plants&#10;&#10;Description automatically generated">
            <a:extLst>
              <a:ext uri="{FF2B5EF4-FFF2-40B4-BE49-F238E27FC236}">
                <a16:creationId xmlns:a16="http://schemas.microsoft.com/office/drawing/2014/main" id="{DD6E88D5-E4CF-D046-4303-F7D0755F2D7D}"/>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12043" b="17562"/>
          <a:stretch/>
        </p:blipFill>
        <p:spPr>
          <a:xfrm>
            <a:off x="186813" y="544415"/>
            <a:ext cx="11818374" cy="5546305"/>
          </a:xfrm>
          <a:prstGeom prst="rect">
            <a:avLst/>
          </a:prstGeom>
        </p:spPr>
      </p:pic>
      <p:sp>
        <p:nvSpPr>
          <p:cNvPr id="8" name="TextBox 7">
            <a:extLst>
              <a:ext uri="{FF2B5EF4-FFF2-40B4-BE49-F238E27FC236}">
                <a16:creationId xmlns:a16="http://schemas.microsoft.com/office/drawing/2014/main" id="{C26B1B58-AD4B-A323-967B-9936D3F113BD}"/>
              </a:ext>
            </a:extLst>
          </p:cNvPr>
          <p:cNvSpPr txBox="1"/>
          <p:nvPr/>
        </p:nvSpPr>
        <p:spPr>
          <a:xfrm>
            <a:off x="1661651" y="4286864"/>
            <a:ext cx="8868697" cy="3154710"/>
          </a:xfrm>
          <a:prstGeom prst="rect">
            <a:avLst/>
          </a:prstGeom>
          <a:noFill/>
        </p:spPr>
        <p:txBody>
          <a:bodyPr wrap="square" rtlCol="0">
            <a:spAutoFit/>
          </a:bodyPr>
          <a:lstStyle/>
          <a:p>
            <a:r>
              <a:rPr lang="en-GB" sz="19900">
                <a:solidFill>
                  <a:schemeClr val="bg1"/>
                </a:solidFill>
                <a:latin typeface="Bebas Neue" panose="020B0606020202050201" pitchFamily="34" charset="0"/>
              </a:rPr>
              <a:t>INNOVISION</a:t>
            </a:r>
          </a:p>
        </p:txBody>
      </p:sp>
    </p:spTree>
    <p:extLst>
      <p:ext uri="{BB962C8B-B14F-4D97-AF65-F5344CB8AC3E}">
        <p14:creationId xmlns:p14="http://schemas.microsoft.com/office/powerpoint/2010/main" val="35568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DDAE-32E3-2A44-C5BF-8190F6CD6C38}"/>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0EC192BF-5155-E64A-D283-1F940BA28971}"/>
              </a:ext>
            </a:extLst>
          </p:cNvPr>
          <p:cNvSpPr>
            <a:spLocks noGrp="1"/>
          </p:cNvSpPr>
          <p:nvPr>
            <p:ph type="body" idx="1"/>
          </p:nvPr>
        </p:nvSpPr>
        <p:spPr/>
        <p:txBody>
          <a:bodyPr/>
          <a:lstStyle/>
          <a:p>
            <a:endParaRPr lang="en-NL"/>
          </a:p>
        </p:txBody>
      </p:sp>
      <p:pic>
        <p:nvPicPr>
          <p:cNvPr id="4" name="Afbeelding 4" descr="Afbeelding met tekst, schermopname, Lettertype, lijn&#10;&#10;Automatisch gegenereerde beschrijving">
            <a:extLst>
              <a:ext uri="{FF2B5EF4-FFF2-40B4-BE49-F238E27FC236}">
                <a16:creationId xmlns:a16="http://schemas.microsoft.com/office/drawing/2014/main" id="{C66DB933-3414-243E-3F30-CD6693438CF9}"/>
              </a:ext>
            </a:extLst>
          </p:cNvPr>
          <p:cNvPicPr>
            <a:picLocks noChangeAspect="1"/>
          </p:cNvPicPr>
          <p:nvPr/>
        </p:nvPicPr>
        <p:blipFill>
          <a:blip r:embed="rId3"/>
          <a:stretch>
            <a:fillRect/>
          </a:stretch>
        </p:blipFill>
        <p:spPr>
          <a:xfrm>
            <a:off x="3212207" y="1248090"/>
            <a:ext cx="5767586" cy="4361820"/>
          </a:xfrm>
          <a:prstGeom prst="rect">
            <a:avLst/>
          </a:prstGeom>
        </p:spPr>
      </p:pic>
    </p:spTree>
    <p:extLst>
      <p:ext uri="{BB962C8B-B14F-4D97-AF65-F5344CB8AC3E}">
        <p14:creationId xmlns:p14="http://schemas.microsoft.com/office/powerpoint/2010/main" val="333742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DDAE-32E3-2A44-C5BF-8190F6CD6C38}"/>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0EC192BF-5155-E64A-D283-1F940BA28971}"/>
              </a:ext>
            </a:extLst>
          </p:cNvPr>
          <p:cNvSpPr>
            <a:spLocks noGrp="1"/>
          </p:cNvSpPr>
          <p:nvPr>
            <p:ph type="body" idx="1"/>
          </p:nvPr>
        </p:nvSpPr>
        <p:spPr/>
        <p:txBody>
          <a:bodyPr/>
          <a:lstStyle/>
          <a:p>
            <a:endParaRPr lang="en-NL"/>
          </a:p>
        </p:txBody>
      </p:sp>
      <p:pic>
        <p:nvPicPr>
          <p:cNvPr id="5" name="Afbeelding 3" descr="Afbeelding met tekst, schermopname&#10;&#10;Automatisch gegenereerde beschrijving">
            <a:extLst>
              <a:ext uri="{FF2B5EF4-FFF2-40B4-BE49-F238E27FC236}">
                <a16:creationId xmlns:a16="http://schemas.microsoft.com/office/drawing/2014/main" id="{5469E666-282B-7CF7-55A1-5FF8C8CC58EF}"/>
              </a:ext>
            </a:extLst>
          </p:cNvPr>
          <p:cNvPicPr>
            <a:picLocks noChangeAspect="1"/>
          </p:cNvPicPr>
          <p:nvPr/>
        </p:nvPicPr>
        <p:blipFill>
          <a:blip r:embed="rId3"/>
          <a:stretch>
            <a:fillRect/>
          </a:stretch>
        </p:blipFill>
        <p:spPr>
          <a:xfrm>
            <a:off x="899183" y="1393161"/>
            <a:ext cx="5805884" cy="4071678"/>
          </a:xfrm>
          <a:prstGeom prst="rect">
            <a:avLst/>
          </a:prstGeom>
        </p:spPr>
      </p:pic>
      <p:pic>
        <p:nvPicPr>
          <p:cNvPr id="6" name="Afbeelding 5" descr="Afbeelding met tekst, schermopname, Huishoudelijk apparaat, klok&#10;&#10;Automatisch gegenereerde beschrijving">
            <a:extLst>
              <a:ext uri="{FF2B5EF4-FFF2-40B4-BE49-F238E27FC236}">
                <a16:creationId xmlns:a16="http://schemas.microsoft.com/office/drawing/2014/main" id="{F37E830F-0DE3-ADBD-3E99-67A600F5BDEB}"/>
              </a:ext>
            </a:extLst>
          </p:cNvPr>
          <p:cNvPicPr>
            <a:picLocks noChangeAspect="1"/>
          </p:cNvPicPr>
          <p:nvPr/>
        </p:nvPicPr>
        <p:blipFill>
          <a:blip r:embed="rId4"/>
          <a:stretch>
            <a:fillRect/>
          </a:stretch>
        </p:blipFill>
        <p:spPr>
          <a:xfrm>
            <a:off x="6756358" y="534908"/>
            <a:ext cx="4450175" cy="5788184"/>
          </a:xfrm>
          <a:prstGeom prst="rect">
            <a:avLst/>
          </a:prstGeom>
        </p:spPr>
      </p:pic>
    </p:spTree>
    <p:extLst>
      <p:ext uri="{BB962C8B-B14F-4D97-AF65-F5344CB8AC3E}">
        <p14:creationId xmlns:p14="http://schemas.microsoft.com/office/powerpoint/2010/main" val="3850498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DDAE-32E3-2A44-C5BF-8190F6CD6C38}"/>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0EC192BF-5155-E64A-D283-1F940BA28971}"/>
              </a:ext>
            </a:extLst>
          </p:cNvPr>
          <p:cNvSpPr>
            <a:spLocks noGrp="1"/>
          </p:cNvSpPr>
          <p:nvPr>
            <p:ph type="body" idx="1"/>
          </p:nvPr>
        </p:nvSpPr>
        <p:spPr/>
        <p:txBody>
          <a:bodyPr/>
          <a:lstStyle/>
          <a:p>
            <a:endParaRPr lang="en-NL"/>
          </a:p>
        </p:txBody>
      </p:sp>
      <p:pic>
        <p:nvPicPr>
          <p:cNvPr id="5" name="Afbeelding 4" descr="Afbeelding met tekst, schermopname, ontwerp, microfoon&#10;&#10;Automatisch gegenereerde beschrijving">
            <a:extLst>
              <a:ext uri="{FF2B5EF4-FFF2-40B4-BE49-F238E27FC236}">
                <a16:creationId xmlns:a16="http://schemas.microsoft.com/office/drawing/2014/main" id="{3D79F039-42AB-B483-E9C9-2D9FC9B46EEF}"/>
              </a:ext>
            </a:extLst>
          </p:cNvPr>
          <p:cNvPicPr>
            <a:picLocks noChangeAspect="1"/>
          </p:cNvPicPr>
          <p:nvPr/>
        </p:nvPicPr>
        <p:blipFill>
          <a:blip r:embed="rId3"/>
          <a:stretch>
            <a:fillRect/>
          </a:stretch>
        </p:blipFill>
        <p:spPr>
          <a:xfrm>
            <a:off x="952774" y="602438"/>
            <a:ext cx="5018940" cy="5653121"/>
          </a:xfrm>
          <a:prstGeom prst="rect">
            <a:avLst/>
          </a:prstGeom>
        </p:spPr>
      </p:pic>
      <p:pic>
        <p:nvPicPr>
          <p:cNvPr id="6" name="Afbeelding 6" descr="Afbeelding met tekst, schermopname, luidspreker&#10;&#10;Automatisch gegenereerde beschrijving">
            <a:extLst>
              <a:ext uri="{FF2B5EF4-FFF2-40B4-BE49-F238E27FC236}">
                <a16:creationId xmlns:a16="http://schemas.microsoft.com/office/drawing/2014/main" id="{ECB6DC09-492E-44DD-241C-E1F3B6B1A993}"/>
              </a:ext>
            </a:extLst>
          </p:cNvPr>
          <p:cNvPicPr>
            <a:picLocks noChangeAspect="1"/>
          </p:cNvPicPr>
          <p:nvPr/>
        </p:nvPicPr>
        <p:blipFill>
          <a:blip r:embed="rId4"/>
          <a:stretch>
            <a:fillRect/>
          </a:stretch>
        </p:blipFill>
        <p:spPr>
          <a:xfrm>
            <a:off x="6028469" y="409122"/>
            <a:ext cx="4779778" cy="6039754"/>
          </a:xfrm>
          <a:prstGeom prst="rect">
            <a:avLst/>
          </a:prstGeom>
        </p:spPr>
      </p:pic>
    </p:spTree>
    <p:extLst>
      <p:ext uri="{BB962C8B-B14F-4D97-AF65-F5344CB8AC3E}">
        <p14:creationId xmlns:p14="http://schemas.microsoft.com/office/powerpoint/2010/main" val="1954337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E5B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97725A-A40B-178E-10BD-79F081A10CA7}"/>
              </a:ext>
            </a:extLst>
          </p:cNvPr>
          <p:cNvSpPr/>
          <p:nvPr/>
        </p:nvSpPr>
        <p:spPr>
          <a:xfrm>
            <a:off x="457201" y="2814637"/>
            <a:ext cx="1428750" cy="1228725"/>
          </a:xfrm>
          <a:prstGeom prst="rect">
            <a:avLst/>
          </a:prstGeom>
          <a:solidFill>
            <a:schemeClr val="tx1"/>
          </a:solidFill>
          <a:ln w="317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NL">
                <a:latin typeface="Bebas Neue"/>
              </a:rPr>
              <a:t>START</a:t>
            </a:r>
          </a:p>
        </p:txBody>
      </p:sp>
      <p:sp>
        <p:nvSpPr>
          <p:cNvPr id="5" name="Rectangle 4">
            <a:extLst>
              <a:ext uri="{FF2B5EF4-FFF2-40B4-BE49-F238E27FC236}">
                <a16:creationId xmlns:a16="http://schemas.microsoft.com/office/drawing/2014/main" id="{46178491-BD1B-CE9E-D47D-D3DCBA97322E}"/>
              </a:ext>
            </a:extLst>
          </p:cNvPr>
          <p:cNvSpPr/>
          <p:nvPr/>
        </p:nvSpPr>
        <p:spPr>
          <a:xfrm>
            <a:off x="10306049" y="2814636"/>
            <a:ext cx="1428750" cy="1228725"/>
          </a:xfrm>
          <a:prstGeom prst="rect">
            <a:avLst/>
          </a:prstGeom>
          <a:solidFill>
            <a:schemeClr val="tx1"/>
          </a:solidFill>
          <a:ln w="317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NL">
                <a:latin typeface="Bebas Neue"/>
              </a:rPr>
              <a:t>END</a:t>
            </a:r>
            <a:endParaRPr lang="en-US">
              <a:latin typeface="Bebas Neue"/>
            </a:endParaRPr>
          </a:p>
        </p:txBody>
      </p:sp>
      <p:cxnSp>
        <p:nvCxnSpPr>
          <p:cNvPr id="7" name="Straight Connector 6">
            <a:extLst>
              <a:ext uri="{FF2B5EF4-FFF2-40B4-BE49-F238E27FC236}">
                <a16:creationId xmlns:a16="http://schemas.microsoft.com/office/drawing/2014/main" id="{F21243A1-9D7D-21E7-F627-E51639C4C9B2}"/>
              </a:ext>
            </a:extLst>
          </p:cNvPr>
          <p:cNvCxnSpPr>
            <a:stCxn id="4" idx="3"/>
            <a:endCxn id="5" idx="1"/>
          </p:cNvCxnSpPr>
          <p:nvPr/>
        </p:nvCxnSpPr>
        <p:spPr>
          <a:xfrm flipV="1">
            <a:off x="1885951" y="3428999"/>
            <a:ext cx="8420098" cy="1"/>
          </a:xfrm>
          <a:prstGeom prst="line">
            <a:avLst/>
          </a:prstGeom>
          <a:ln w="349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4DBD6A8-DFFD-27AD-EB8A-3BAA9A26F631}"/>
              </a:ext>
            </a:extLst>
          </p:cNvPr>
          <p:cNvSpPr/>
          <p:nvPr/>
        </p:nvSpPr>
        <p:spPr>
          <a:xfrm>
            <a:off x="8272462" y="3319459"/>
            <a:ext cx="219075" cy="219075"/>
          </a:xfrm>
          <a:prstGeom prst="ellipse">
            <a:avLst/>
          </a:prstGeom>
          <a:solidFill>
            <a:schemeClr val="bg1"/>
          </a:solidFill>
          <a:ln w="381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9C498EFA-0F7B-9F24-22C5-1407626DEFCB}"/>
              </a:ext>
            </a:extLst>
          </p:cNvPr>
          <p:cNvSpPr/>
          <p:nvPr/>
        </p:nvSpPr>
        <p:spPr>
          <a:xfrm>
            <a:off x="3590925" y="3319459"/>
            <a:ext cx="219075" cy="219075"/>
          </a:xfrm>
          <a:prstGeom prst="ellipse">
            <a:avLst/>
          </a:prstGeom>
          <a:solidFill>
            <a:schemeClr val="bg1"/>
          </a:solidFill>
          <a:ln w="381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91C16FF1-211B-6E70-7CEB-140579279E5F}"/>
              </a:ext>
            </a:extLst>
          </p:cNvPr>
          <p:cNvSpPr txBox="1"/>
          <p:nvPr/>
        </p:nvSpPr>
        <p:spPr>
          <a:xfrm>
            <a:off x="3057524" y="4381362"/>
            <a:ext cx="1214438" cy="369332"/>
          </a:xfrm>
          <a:prstGeom prst="rect">
            <a:avLst/>
          </a:prstGeom>
          <a:noFill/>
        </p:spPr>
        <p:txBody>
          <a:bodyPr wrap="square" rtlCol="0">
            <a:spAutoFit/>
          </a:bodyPr>
          <a:lstStyle/>
          <a:p>
            <a:r>
              <a:rPr lang="en-NL" b="1">
                <a:latin typeface="Georgia Pro" panose="02040502050405020303" pitchFamily="18" charset="0"/>
              </a:rPr>
              <a:t>NOTION</a:t>
            </a:r>
          </a:p>
        </p:txBody>
      </p:sp>
      <p:sp>
        <p:nvSpPr>
          <p:cNvPr id="14" name="TextBox 13">
            <a:extLst>
              <a:ext uri="{FF2B5EF4-FFF2-40B4-BE49-F238E27FC236}">
                <a16:creationId xmlns:a16="http://schemas.microsoft.com/office/drawing/2014/main" id="{8764CFBE-6F40-D6E6-4D19-2CFDE4E484F5}"/>
              </a:ext>
            </a:extLst>
          </p:cNvPr>
          <p:cNvSpPr txBox="1"/>
          <p:nvPr/>
        </p:nvSpPr>
        <p:spPr>
          <a:xfrm>
            <a:off x="1900237" y="4929187"/>
            <a:ext cx="3529012" cy="369332"/>
          </a:xfrm>
          <a:prstGeom prst="rect">
            <a:avLst/>
          </a:prstGeom>
          <a:noFill/>
        </p:spPr>
        <p:txBody>
          <a:bodyPr wrap="square" rtlCol="0">
            <a:spAutoFit/>
          </a:bodyPr>
          <a:lstStyle/>
          <a:p>
            <a:r>
              <a:rPr lang="en-NL" i="1">
                <a:solidFill>
                  <a:schemeClr val="tx1">
                    <a:lumMod val="65000"/>
                    <a:lumOff val="35000"/>
                  </a:schemeClr>
                </a:solidFill>
              </a:rPr>
              <a:t>Displaying the timeline with all task</a:t>
            </a:r>
          </a:p>
        </p:txBody>
      </p:sp>
      <p:sp>
        <p:nvSpPr>
          <p:cNvPr id="15" name="TextBox 14">
            <a:extLst>
              <a:ext uri="{FF2B5EF4-FFF2-40B4-BE49-F238E27FC236}">
                <a16:creationId xmlns:a16="http://schemas.microsoft.com/office/drawing/2014/main" id="{3717C72D-13BB-2879-934E-5657477E9A04}"/>
              </a:ext>
            </a:extLst>
          </p:cNvPr>
          <p:cNvSpPr txBox="1"/>
          <p:nvPr/>
        </p:nvSpPr>
        <p:spPr>
          <a:xfrm>
            <a:off x="7305674" y="4381362"/>
            <a:ext cx="2371725" cy="369332"/>
          </a:xfrm>
          <a:prstGeom prst="rect">
            <a:avLst/>
          </a:prstGeom>
          <a:noFill/>
        </p:spPr>
        <p:txBody>
          <a:bodyPr wrap="square" rtlCol="0">
            <a:spAutoFit/>
          </a:bodyPr>
          <a:lstStyle/>
          <a:p>
            <a:r>
              <a:rPr lang="en-NL" b="1">
                <a:latin typeface="Georgia Pro" panose="02040502050405020303" pitchFamily="18" charset="0"/>
              </a:rPr>
              <a:t>START TO FINISH</a:t>
            </a:r>
          </a:p>
        </p:txBody>
      </p:sp>
      <p:sp>
        <p:nvSpPr>
          <p:cNvPr id="16" name="TextBox 15">
            <a:extLst>
              <a:ext uri="{FF2B5EF4-FFF2-40B4-BE49-F238E27FC236}">
                <a16:creationId xmlns:a16="http://schemas.microsoft.com/office/drawing/2014/main" id="{9EE114F3-26FF-60A0-636B-0316E63F8E42}"/>
              </a:ext>
            </a:extLst>
          </p:cNvPr>
          <p:cNvSpPr txBox="1"/>
          <p:nvPr/>
        </p:nvSpPr>
        <p:spPr>
          <a:xfrm>
            <a:off x="6012656" y="4929187"/>
            <a:ext cx="5007768" cy="369332"/>
          </a:xfrm>
          <a:prstGeom prst="rect">
            <a:avLst/>
          </a:prstGeom>
          <a:noFill/>
        </p:spPr>
        <p:txBody>
          <a:bodyPr wrap="square" rtlCol="0">
            <a:spAutoFit/>
          </a:bodyPr>
          <a:lstStyle/>
          <a:p>
            <a:r>
              <a:rPr lang="en-NL" i="1">
                <a:solidFill>
                  <a:schemeClr val="tx1">
                    <a:lumMod val="65000"/>
                    <a:lumOff val="35000"/>
                  </a:schemeClr>
                </a:solidFill>
              </a:rPr>
              <a:t>Showing the progress from the beginning to the end </a:t>
            </a:r>
          </a:p>
        </p:txBody>
      </p:sp>
      <p:pic>
        <p:nvPicPr>
          <p:cNvPr id="22" name="Picture 22" descr="A black background with a black square&#10;&#10;Description automatically generated with medium confidence">
            <a:extLst>
              <a:ext uri="{FF2B5EF4-FFF2-40B4-BE49-F238E27FC236}">
                <a16:creationId xmlns:a16="http://schemas.microsoft.com/office/drawing/2014/main" id="{74782924-70AF-EA86-A3FA-7E45F0000674}"/>
              </a:ext>
            </a:extLst>
          </p:cNvPr>
          <p:cNvPicPr>
            <a:picLocks noChangeAspect="1"/>
          </p:cNvPicPr>
          <p:nvPr/>
        </p:nvPicPr>
        <p:blipFill>
          <a:blip r:embed="rId3"/>
          <a:stretch>
            <a:fillRect/>
          </a:stretch>
        </p:blipFill>
        <p:spPr>
          <a:xfrm>
            <a:off x="229830" y="6014255"/>
            <a:ext cx="523469" cy="684189"/>
          </a:xfrm>
          <a:prstGeom prst="rect">
            <a:avLst/>
          </a:prstGeom>
        </p:spPr>
      </p:pic>
    </p:spTree>
    <p:extLst>
      <p:ext uri="{BB962C8B-B14F-4D97-AF65-F5344CB8AC3E}">
        <p14:creationId xmlns:p14="http://schemas.microsoft.com/office/powerpoint/2010/main" val="566531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bg>
      <p:bgPr>
        <a:solidFill>
          <a:srgbClr val="171714"/>
        </a:solidFill>
        <a:effectLst/>
      </p:bgPr>
    </p:bg>
    <p:spTree>
      <p:nvGrpSpPr>
        <p:cNvPr id="1" name=""/>
        <p:cNvGrpSpPr/>
        <p:nvPr/>
      </p:nvGrpSpPr>
      <p:grpSpPr>
        <a:xfrm>
          <a:off x="0" y="0"/>
          <a:ext cx="0" cy="0"/>
          <a:chOff x="0" y="0"/>
          <a:chExt cx="0" cy="0"/>
        </a:xfrm>
      </p:grpSpPr>
      <p:sp>
        <p:nvSpPr>
          <p:cNvPr id="3" name="Shape 0"/>
          <p:cNvSpPr/>
          <p:nvPr/>
        </p:nvSpPr>
        <p:spPr>
          <a:xfrm>
            <a:off x="75569" y="132200"/>
            <a:ext cx="12033249" cy="0"/>
          </a:xfrm>
          <a:prstGeom prst="line">
            <a:avLst/>
          </a:prstGeom>
          <a:solidFill>
            <a:srgbClr val="FFDF65">
              <a:alpha val="50000"/>
            </a:srgbClr>
          </a:solidFill>
          <a:ln w="5292">
            <a:solidFill>
              <a:srgbClr val="FFFFFF">
                <a:alpha val="50000"/>
              </a:srgbClr>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4" name="Shape 1"/>
          <p:cNvSpPr/>
          <p:nvPr/>
        </p:nvSpPr>
        <p:spPr>
          <a:xfrm>
            <a:off x="412752" y="7083425"/>
            <a:ext cx="12033249" cy="0"/>
          </a:xfrm>
          <a:prstGeom prst="line">
            <a:avLst/>
          </a:prstGeom>
          <a:solidFill>
            <a:srgbClr val="FFDF65"/>
          </a:solidFill>
          <a:ln w="5292">
            <a:solidFill>
              <a:srgbClr val="FFFFFF"/>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5" name="Shape 2"/>
          <p:cNvSpPr/>
          <p:nvPr/>
        </p:nvSpPr>
        <p:spPr>
          <a:xfrm>
            <a:off x="78160" y="6734175"/>
            <a:ext cx="12033249" cy="0"/>
          </a:xfrm>
          <a:prstGeom prst="line">
            <a:avLst/>
          </a:prstGeom>
          <a:solidFill>
            <a:srgbClr val="FFDF65">
              <a:alpha val="50000"/>
            </a:srgbClr>
          </a:solidFill>
          <a:ln w="5292">
            <a:solidFill>
              <a:srgbClr val="FFFFFF">
                <a:alpha val="50000"/>
              </a:srgbClr>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6" name="Shape 3"/>
          <p:cNvSpPr/>
          <p:nvPr/>
        </p:nvSpPr>
        <p:spPr>
          <a:xfrm>
            <a:off x="4018870" y="1080872"/>
            <a:ext cx="3810000" cy="2530973"/>
          </a:xfrm>
          <a:prstGeom prst="roundRect">
            <a:avLst>
              <a:gd name="adj" fmla="val 1227"/>
            </a:avLst>
          </a:prstGeom>
          <a:solidFill>
            <a:srgbClr val="FFF1B9"/>
          </a:solidFill>
          <a:ln/>
          <a:effectLst>
            <a:outerShdw blurRad="127000" dist="38100" dir="3600000" algn="bl" rotWithShape="0">
              <a:srgbClr val="000000">
                <a:alpha val="15000"/>
              </a:srgbClr>
            </a:outerShdw>
          </a:effectLst>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8" name="Shape 5"/>
          <p:cNvSpPr/>
          <p:nvPr/>
        </p:nvSpPr>
        <p:spPr>
          <a:xfrm>
            <a:off x="4215337" y="3748059"/>
            <a:ext cx="3810000" cy="2795556"/>
          </a:xfrm>
          <a:prstGeom prst="roundRect">
            <a:avLst>
              <a:gd name="adj" fmla="val 1227"/>
            </a:avLst>
          </a:prstGeom>
          <a:solidFill>
            <a:srgbClr val="FEE783"/>
          </a:solidFill>
          <a:ln/>
          <a:effectLst>
            <a:outerShdw blurRad="127000" dist="38100" dir="3600000" algn="bl" rotWithShape="0">
              <a:srgbClr val="000000">
                <a:alpha val="15000"/>
              </a:srgbClr>
            </a:outerShdw>
          </a:effectLst>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10" name="Shape 7"/>
          <p:cNvSpPr/>
          <p:nvPr/>
        </p:nvSpPr>
        <p:spPr>
          <a:xfrm>
            <a:off x="8179471" y="3748059"/>
            <a:ext cx="3323167" cy="2795556"/>
          </a:xfrm>
          <a:prstGeom prst="roundRect">
            <a:avLst>
              <a:gd name="adj" fmla="val 1227"/>
            </a:avLst>
          </a:prstGeom>
          <a:solidFill>
            <a:srgbClr val="FFDF65"/>
          </a:solidFill>
          <a:ln/>
          <a:effectLst>
            <a:outerShdw blurRad="127000" dist="38100" dir="3600000" algn="bl" rotWithShape="0">
              <a:srgbClr val="000000">
                <a:alpha val="15000"/>
              </a:srgbClr>
            </a:outerShdw>
          </a:effectLst>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12" name="Text 9"/>
          <p:cNvSpPr/>
          <p:nvPr/>
        </p:nvSpPr>
        <p:spPr>
          <a:xfrm>
            <a:off x="979488" y="2069978"/>
            <a:ext cx="2244975" cy="753430"/>
          </a:xfrm>
          <a:prstGeom prst="rect">
            <a:avLst/>
          </a:prstGeom>
          <a:noFill/>
          <a:ln/>
        </p:spPr>
        <p:txBody>
          <a:bodyPr wrap="square" lIns="0" tIns="0" rIns="0" bIns="0" rtlCol="0" anchor="t"/>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lnSpc>
                <a:spcPts val="5500"/>
              </a:lnSpc>
            </a:pPr>
            <a:r>
              <a:rPr lang="en-US" sz="5450">
                <a:solidFill>
                  <a:srgbClr val="FFFFFF"/>
                </a:solidFill>
                <a:latin typeface="Bebas Neue"/>
                <a:ea typeface="+mn-lt"/>
                <a:cs typeface="+mn-lt"/>
              </a:rPr>
              <a:t>Feedback</a:t>
            </a:r>
            <a:endParaRPr lang="en-US" sz="5450">
              <a:cs typeface="Calibri"/>
            </a:endParaRPr>
          </a:p>
        </p:txBody>
      </p:sp>
      <p:sp>
        <p:nvSpPr>
          <p:cNvPr id="2" name="Shape 3">
            <a:extLst>
              <a:ext uri="{FF2B5EF4-FFF2-40B4-BE49-F238E27FC236}">
                <a16:creationId xmlns:a16="http://schemas.microsoft.com/office/drawing/2014/main" id="{9515C8E7-2A0E-E82F-B043-2543186AFA3F}"/>
              </a:ext>
            </a:extLst>
          </p:cNvPr>
          <p:cNvSpPr/>
          <p:nvPr/>
        </p:nvSpPr>
        <p:spPr>
          <a:xfrm>
            <a:off x="251203" y="3747873"/>
            <a:ext cx="3810000" cy="2795555"/>
          </a:xfrm>
          <a:prstGeom prst="roundRect">
            <a:avLst>
              <a:gd name="adj" fmla="val 1227"/>
            </a:avLst>
          </a:prstGeom>
          <a:solidFill>
            <a:srgbClr val="FFF1B9"/>
          </a:solidFill>
          <a:ln/>
          <a:effectLst>
            <a:outerShdw blurRad="127000" dist="38100" dir="3600000" algn="bl" rotWithShape="0">
              <a:srgbClr val="000000">
                <a:alpha val="15000"/>
              </a:srgbClr>
            </a:outerShdw>
          </a:effectLst>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21" name="Shape 7">
            <a:extLst>
              <a:ext uri="{FF2B5EF4-FFF2-40B4-BE49-F238E27FC236}">
                <a16:creationId xmlns:a16="http://schemas.microsoft.com/office/drawing/2014/main" id="{CD2E7C83-C7AB-C7F2-0454-FE285682328D}"/>
              </a:ext>
            </a:extLst>
          </p:cNvPr>
          <p:cNvSpPr/>
          <p:nvPr/>
        </p:nvSpPr>
        <p:spPr>
          <a:xfrm>
            <a:off x="8020721" y="1070475"/>
            <a:ext cx="3810000" cy="2562723"/>
          </a:xfrm>
          <a:prstGeom prst="roundRect">
            <a:avLst>
              <a:gd name="adj" fmla="val 1227"/>
            </a:avLst>
          </a:prstGeom>
          <a:solidFill>
            <a:srgbClr val="FFDF65"/>
          </a:solidFill>
          <a:ln/>
          <a:effectLst>
            <a:outerShdw blurRad="127000" dist="38100" dir="3600000" algn="bl" rotWithShape="0">
              <a:srgbClr val="000000">
                <a:alpha val="15000"/>
              </a:srgbClr>
            </a:outerShdw>
          </a:effectLst>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pic>
        <p:nvPicPr>
          <p:cNvPr id="22" name="Picture 21" descr="Afbeelding met tekst, schermopname, software, Webpagina&#10;&#10;Automatisch gegenereerde beschrijving">
            <a:extLst>
              <a:ext uri="{FF2B5EF4-FFF2-40B4-BE49-F238E27FC236}">
                <a16:creationId xmlns:a16="http://schemas.microsoft.com/office/drawing/2014/main" id="{C391F492-1182-D07D-A6D3-7B3A21476A98}"/>
              </a:ext>
            </a:extLst>
          </p:cNvPr>
          <p:cNvPicPr>
            <a:picLocks noChangeAspect="1"/>
          </p:cNvPicPr>
          <p:nvPr/>
        </p:nvPicPr>
        <p:blipFill>
          <a:blip r:embed="rId3"/>
          <a:stretch>
            <a:fillRect/>
          </a:stretch>
        </p:blipFill>
        <p:spPr>
          <a:xfrm>
            <a:off x="459317" y="3930953"/>
            <a:ext cx="3388783" cy="2425095"/>
          </a:xfrm>
          <a:prstGeom prst="rect">
            <a:avLst/>
          </a:prstGeom>
        </p:spPr>
      </p:pic>
      <p:pic>
        <p:nvPicPr>
          <p:cNvPr id="23" name="Picture 22" descr="Afbeelding met tekst, schermopname, software, Webpagina&#10;&#10;Automatisch gegenereerde beschrijving">
            <a:extLst>
              <a:ext uri="{FF2B5EF4-FFF2-40B4-BE49-F238E27FC236}">
                <a16:creationId xmlns:a16="http://schemas.microsoft.com/office/drawing/2014/main" id="{D9BE8C8B-289B-B4C7-637F-6DE0023C1605}"/>
              </a:ext>
            </a:extLst>
          </p:cNvPr>
          <p:cNvPicPr>
            <a:picLocks noChangeAspect="1"/>
          </p:cNvPicPr>
          <p:nvPr/>
        </p:nvPicPr>
        <p:blipFill>
          <a:blip r:embed="rId4"/>
          <a:stretch>
            <a:fillRect/>
          </a:stretch>
        </p:blipFill>
        <p:spPr>
          <a:xfrm>
            <a:off x="8163983" y="1314341"/>
            <a:ext cx="3367616" cy="2070315"/>
          </a:xfrm>
          <a:prstGeom prst="rect">
            <a:avLst/>
          </a:prstGeom>
        </p:spPr>
      </p:pic>
      <p:pic>
        <p:nvPicPr>
          <p:cNvPr id="24" name="Picture 23" descr="Afbeelding met tekst, schermopname, software, Webpagina&#10;&#10;Automatisch gegenereerde beschrijving">
            <a:extLst>
              <a:ext uri="{FF2B5EF4-FFF2-40B4-BE49-F238E27FC236}">
                <a16:creationId xmlns:a16="http://schemas.microsoft.com/office/drawing/2014/main" id="{E8E7AF4B-CA89-82DB-AA78-F5FE0DDC8207}"/>
              </a:ext>
            </a:extLst>
          </p:cNvPr>
          <p:cNvPicPr>
            <a:picLocks noChangeAspect="1"/>
          </p:cNvPicPr>
          <p:nvPr/>
        </p:nvPicPr>
        <p:blipFill>
          <a:blip r:embed="rId5"/>
          <a:stretch>
            <a:fillRect/>
          </a:stretch>
        </p:blipFill>
        <p:spPr>
          <a:xfrm>
            <a:off x="4216400" y="1395955"/>
            <a:ext cx="3399366" cy="1907087"/>
          </a:xfrm>
          <a:prstGeom prst="rect">
            <a:avLst/>
          </a:prstGeom>
        </p:spPr>
      </p:pic>
      <p:pic>
        <p:nvPicPr>
          <p:cNvPr id="25" name="Picture 24" descr="Afbeelding met tekst, schermopname, Lettertype&#10;&#10;Automatisch gegenereerde beschrijving">
            <a:extLst>
              <a:ext uri="{FF2B5EF4-FFF2-40B4-BE49-F238E27FC236}">
                <a16:creationId xmlns:a16="http://schemas.microsoft.com/office/drawing/2014/main" id="{E6D59543-2316-47BC-3D24-48C99F2C55EA}"/>
              </a:ext>
            </a:extLst>
          </p:cNvPr>
          <p:cNvPicPr>
            <a:picLocks noChangeAspect="1"/>
          </p:cNvPicPr>
          <p:nvPr/>
        </p:nvPicPr>
        <p:blipFill>
          <a:blip r:embed="rId6"/>
          <a:stretch>
            <a:fillRect/>
          </a:stretch>
        </p:blipFill>
        <p:spPr>
          <a:xfrm>
            <a:off x="4529138" y="4006850"/>
            <a:ext cx="3186641" cy="2273300"/>
          </a:xfrm>
          <a:prstGeom prst="rect">
            <a:avLst/>
          </a:prstGeom>
        </p:spPr>
      </p:pic>
      <p:pic>
        <p:nvPicPr>
          <p:cNvPr id="26" name="Picture 25" descr="Afbeelding met tekst, schermopname, Lettertype, nummer&#10;&#10;Automatisch gegenereerde beschrijving">
            <a:extLst>
              <a:ext uri="{FF2B5EF4-FFF2-40B4-BE49-F238E27FC236}">
                <a16:creationId xmlns:a16="http://schemas.microsoft.com/office/drawing/2014/main" id="{60668EBC-6F63-202F-447C-AB4D4A3E4EC1}"/>
              </a:ext>
            </a:extLst>
          </p:cNvPr>
          <p:cNvPicPr>
            <a:picLocks noChangeAspect="1"/>
          </p:cNvPicPr>
          <p:nvPr/>
        </p:nvPicPr>
        <p:blipFill>
          <a:blip r:embed="rId7"/>
          <a:stretch>
            <a:fillRect/>
          </a:stretch>
        </p:blipFill>
        <p:spPr>
          <a:xfrm>
            <a:off x="8437033" y="3943350"/>
            <a:ext cx="2821516" cy="24108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bg>
      <p:bgPr>
        <a:solidFill>
          <a:srgbClr val="171714"/>
        </a:solidFill>
        <a:effectLst/>
      </p:bgPr>
    </p:bg>
    <p:spTree>
      <p:nvGrpSpPr>
        <p:cNvPr id="1" name=""/>
        <p:cNvGrpSpPr/>
        <p:nvPr/>
      </p:nvGrpSpPr>
      <p:grpSpPr>
        <a:xfrm>
          <a:off x="0" y="0"/>
          <a:ext cx="0" cy="0"/>
          <a:chOff x="0" y="0"/>
          <a:chExt cx="0" cy="0"/>
        </a:xfrm>
      </p:grpSpPr>
      <p:sp>
        <p:nvSpPr>
          <p:cNvPr id="7" name="Text 3"/>
          <p:cNvSpPr/>
          <p:nvPr/>
        </p:nvSpPr>
        <p:spPr>
          <a:xfrm>
            <a:off x="5460999" y="3429000"/>
            <a:ext cx="6096000" cy="2794000"/>
          </a:xfrm>
          <a:prstGeom prst="rect">
            <a:avLst/>
          </a:prstGeom>
          <a:noFill/>
          <a:ln/>
        </p:spPr>
        <p:txBody>
          <a:bodyPr wrap="square" lIns="0" tIns="0" rIns="0" bIns="0"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2000" err="1">
                <a:solidFill>
                  <a:schemeClr val="bg1"/>
                </a:solidFill>
                <a:latin typeface="Georgia Pro" panose="02040502050405020303" pitchFamily="18" charset="0"/>
              </a:rPr>
              <a:t>Creating</a:t>
            </a:r>
            <a:r>
              <a:rPr lang="nl-NL" sz="2000">
                <a:solidFill>
                  <a:schemeClr val="bg1"/>
                </a:solidFill>
                <a:latin typeface="Georgia Pro" panose="02040502050405020303" pitchFamily="18" charset="0"/>
              </a:rPr>
              <a:t> video's </a:t>
            </a:r>
            <a:r>
              <a:rPr lang="nl-NL" sz="2000" err="1">
                <a:solidFill>
                  <a:schemeClr val="bg1"/>
                </a:solidFill>
                <a:latin typeface="Georgia Pro" panose="02040502050405020303" pitchFamily="18" charset="0"/>
              </a:rPr>
              <a:t>that</a:t>
            </a:r>
            <a:r>
              <a:rPr lang="nl-NL" sz="2000">
                <a:solidFill>
                  <a:schemeClr val="bg1"/>
                </a:solidFill>
                <a:latin typeface="Georgia Pro" panose="02040502050405020303" pitchFamily="18" charset="0"/>
              </a:rPr>
              <a:t> make </a:t>
            </a:r>
            <a:r>
              <a:rPr lang="nl-NL" sz="2000" err="1">
                <a:solidFill>
                  <a:schemeClr val="bg1"/>
                </a:solidFill>
                <a:latin typeface="Georgia Pro" panose="02040502050405020303" pitchFamily="18" charset="0"/>
              </a:rPr>
              <a:t>the</a:t>
            </a:r>
            <a:r>
              <a:rPr lang="nl-NL" sz="2000">
                <a:solidFill>
                  <a:schemeClr val="bg1"/>
                </a:solidFill>
                <a:latin typeface="Georgia Pro" panose="02040502050405020303" pitchFamily="18" charset="0"/>
              </a:rPr>
              <a:t> </a:t>
            </a:r>
            <a:r>
              <a:rPr lang="nl-NL" sz="2000" err="1">
                <a:solidFill>
                  <a:schemeClr val="bg1"/>
                </a:solidFill>
                <a:latin typeface="Georgia Pro" panose="02040502050405020303" pitchFamily="18" charset="0"/>
              </a:rPr>
              <a:t>manuals</a:t>
            </a:r>
            <a:r>
              <a:rPr lang="nl-NL" sz="2000">
                <a:solidFill>
                  <a:schemeClr val="bg1"/>
                </a:solidFill>
                <a:latin typeface="Georgia Pro" panose="02040502050405020303" pitchFamily="18" charset="0"/>
              </a:rPr>
              <a:t> even more </a:t>
            </a:r>
            <a:r>
              <a:rPr lang="nl-NL" sz="2000" err="1">
                <a:solidFill>
                  <a:schemeClr val="bg1"/>
                </a:solidFill>
                <a:latin typeface="Georgia Pro" panose="02040502050405020303" pitchFamily="18" charset="0"/>
              </a:rPr>
              <a:t>clear</a:t>
            </a:r>
            <a:endParaRPr lang="nl-NL" sz="2000">
              <a:solidFill>
                <a:schemeClr val="bg1"/>
              </a:solidFill>
              <a:latin typeface="Georgia Pro" panose="02040502050405020303" pitchFamily="18" charset="0"/>
            </a:endParaRPr>
          </a:p>
          <a:p>
            <a:endParaRPr lang="nl-NL" sz="2000">
              <a:solidFill>
                <a:schemeClr val="bg1"/>
              </a:solidFill>
              <a:latin typeface="Georgia Pro" panose="02040502050405020303" pitchFamily="18" charset="0"/>
            </a:endParaRPr>
          </a:p>
          <a:p>
            <a:r>
              <a:rPr lang="nl-NL" sz="2000">
                <a:solidFill>
                  <a:schemeClr val="bg1"/>
                </a:solidFill>
                <a:latin typeface="Georgia Pro" panose="02040502050405020303" pitchFamily="18" charset="0"/>
              </a:rPr>
              <a:t>Making high </a:t>
            </a:r>
            <a:r>
              <a:rPr lang="nl-NL" sz="2000" err="1">
                <a:solidFill>
                  <a:schemeClr val="bg1"/>
                </a:solidFill>
                <a:latin typeface="Georgia Pro" panose="02040502050405020303" pitchFamily="18" charset="0"/>
              </a:rPr>
              <a:t>quality</a:t>
            </a:r>
            <a:r>
              <a:rPr lang="nl-NL" sz="2000">
                <a:solidFill>
                  <a:schemeClr val="bg1"/>
                </a:solidFill>
                <a:latin typeface="Georgia Pro" panose="02040502050405020303" pitchFamily="18" charset="0"/>
              </a:rPr>
              <a:t> audio </a:t>
            </a:r>
            <a:r>
              <a:rPr lang="nl-NL" sz="2000" err="1">
                <a:solidFill>
                  <a:schemeClr val="bg1"/>
                </a:solidFill>
                <a:latin typeface="Georgia Pro" panose="02040502050405020303" pitchFamily="18" charset="0"/>
              </a:rPr>
              <a:t>recordings</a:t>
            </a:r>
            <a:r>
              <a:rPr lang="nl-NL" sz="2000">
                <a:solidFill>
                  <a:schemeClr val="bg1"/>
                </a:solidFill>
                <a:latin typeface="Georgia Pro" panose="02040502050405020303" pitchFamily="18" charset="0"/>
              </a:rPr>
              <a:t> </a:t>
            </a:r>
            <a:r>
              <a:rPr lang="nl-NL" sz="2000" err="1">
                <a:solidFill>
                  <a:schemeClr val="bg1"/>
                </a:solidFill>
                <a:latin typeface="Georgia Pro" panose="02040502050405020303" pitchFamily="18" charset="0"/>
              </a:rPr>
              <a:t>for</a:t>
            </a:r>
            <a:r>
              <a:rPr lang="nl-NL" sz="2000">
                <a:solidFill>
                  <a:schemeClr val="bg1"/>
                </a:solidFill>
                <a:latin typeface="Georgia Pro" panose="02040502050405020303" pitchFamily="18" charset="0"/>
              </a:rPr>
              <a:t> </a:t>
            </a:r>
            <a:r>
              <a:rPr lang="nl-NL" sz="2000" err="1">
                <a:solidFill>
                  <a:schemeClr val="bg1"/>
                </a:solidFill>
                <a:latin typeface="Georgia Pro" panose="02040502050405020303" pitchFamily="18" charset="0"/>
              </a:rPr>
              <a:t>the</a:t>
            </a:r>
            <a:r>
              <a:rPr lang="nl-NL" sz="2000">
                <a:solidFill>
                  <a:schemeClr val="bg1"/>
                </a:solidFill>
                <a:latin typeface="Georgia Pro" panose="02040502050405020303" pitchFamily="18" charset="0"/>
              </a:rPr>
              <a:t> video</a:t>
            </a:r>
          </a:p>
          <a:p>
            <a:endParaRPr lang="nl-NL" sz="2000">
              <a:solidFill>
                <a:schemeClr val="bg1"/>
              </a:solidFill>
              <a:latin typeface="Georgia Pro" panose="02040502050405020303" pitchFamily="18" charset="0"/>
            </a:endParaRPr>
          </a:p>
          <a:p>
            <a:r>
              <a:rPr lang="nl-NL" sz="2000">
                <a:solidFill>
                  <a:schemeClr val="bg1"/>
                </a:solidFill>
                <a:latin typeface="Georgia Pro" panose="02040502050405020303" pitchFamily="18" charset="0"/>
              </a:rPr>
              <a:t>Putting </a:t>
            </a:r>
            <a:r>
              <a:rPr lang="nl-NL" sz="2000" err="1">
                <a:solidFill>
                  <a:schemeClr val="bg1"/>
                </a:solidFill>
                <a:latin typeface="Georgia Pro" panose="02040502050405020303" pitchFamily="18" charset="0"/>
              </a:rPr>
              <a:t>the</a:t>
            </a:r>
            <a:r>
              <a:rPr lang="nl-NL" sz="2000">
                <a:solidFill>
                  <a:schemeClr val="bg1"/>
                </a:solidFill>
                <a:latin typeface="Georgia Pro" panose="02040502050405020303" pitchFamily="18" charset="0"/>
              </a:rPr>
              <a:t> </a:t>
            </a:r>
            <a:r>
              <a:rPr lang="nl-NL" sz="2000" err="1">
                <a:solidFill>
                  <a:schemeClr val="bg1"/>
                </a:solidFill>
                <a:latin typeface="Georgia Pro" panose="02040502050405020303" pitchFamily="18" charset="0"/>
              </a:rPr>
              <a:t>manuals</a:t>
            </a:r>
            <a:r>
              <a:rPr lang="nl-NL" sz="2000">
                <a:solidFill>
                  <a:schemeClr val="bg1"/>
                </a:solidFill>
                <a:latin typeface="Georgia Pro" panose="02040502050405020303" pitchFamily="18" charset="0"/>
              </a:rPr>
              <a:t> </a:t>
            </a:r>
            <a:r>
              <a:rPr lang="nl-NL" sz="2000" err="1">
                <a:solidFill>
                  <a:schemeClr val="bg1"/>
                </a:solidFill>
                <a:latin typeface="Georgia Pro" panose="02040502050405020303" pitchFamily="18" charset="0"/>
              </a:rPr>
              <a:t>into</a:t>
            </a:r>
            <a:r>
              <a:rPr lang="nl-NL" sz="2000">
                <a:solidFill>
                  <a:schemeClr val="bg1"/>
                </a:solidFill>
                <a:latin typeface="Georgia Pro" panose="02040502050405020303" pitchFamily="18" charset="0"/>
              </a:rPr>
              <a:t> </a:t>
            </a:r>
            <a:r>
              <a:rPr lang="nl-NL" sz="2000" err="1">
                <a:solidFill>
                  <a:schemeClr val="bg1"/>
                </a:solidFill>
                <a:latin typeface="Georgia Pro" panose="02040502050405020303" pitchFamily="18" charset="0"/>
              </a:rPr>
              <a:t>the</a:t>
            </a:r>
            <a:r>
              <a:rPr lang="nl-NL" sz="2000">
                <a:solidFill>
                  <a:schemeClr val="bg1"/>
                </a:solidFill>
                <a:latin typeface="Georgia Pro" panose="02040502050405020303" pitchFamily="18" charset="0"/>
              </a:rPr>
              <a:t> template </a:t>
            </a:r>
            <a:r>
              <a:rPr lang="nl-NL" sz="2000" err="1">
                <a:solidFill>
                  <a:schemeClr val="bg1"/>
                </a:solidFill>
                <a:latin typeface="Georgia Pro" panose="02040502050405020303" pitchFamily="18" charset="0"/>
              </a:rPr>
              <a:t>that</a:t>
            </a:r>
            <a:r>
              <a:rPr lang="nl-NL" sz="2000">
                <a:solidFill>
                  <a:schemeClr val="bg1"/>
                </a:solidFill>
                <a:latin typeface="Georgia Pro" panose="02040502050405020303" pitchFamily="18" charset="0"/>
              </a:rPr>
              <a:t> </a:t>
            </a:r>
            <a:r>
              <a:rPr lang="nl-NL" sz="2000" err="1">
                <a:solidFill>
                  <a:schemeClr val="bg1"/>
                </a:solidFill>
                <a:latin typeface="Georgia Pro" panose="02040502050405020303" pitchFamily="18" charset="0"/>
              </a:rPr>
              <a:t>follows</a:t>
            </a:r>
            <a:r>
              <a:rPr lang="nl-NL" sz="2000">
                <a:solidFill>
                  <a:schemeClr val="bg1"/>
                </a:solidFill>
                <a:latin typeface="Georgia Pro" panose="02040502050405020303" pitchFamily="18" charset="0"/>
              </a:rPr>
              <a:t> </a:t>
            </a:r>
            <a:r>
              <a:rPr lang="nl-NL" sz="2000" err="1">
                <a:solidFill>
                  <a:schemeClr val="bg1"/>
                </a:solidFill>
                <a:latin typeface="Georgia Pro" panose="02040502050405020303" pitchFamily="18" charset="0"/>
              </a:rPr>
              <a:t>the</a:t>
            </a:r>
            <a:r>
              <a:rPr lang="nl-NL" sz="2000">
                <a:solidFill>
                  <a:schemeClr val="bg1"/>
                </a:solidFill>
                <a:latin typeface="Georgia Pro" panose="02040502050405020303" pitchFamily="18" charset="0"/>
              </a:rPr>
              <a:t> </a:t>
            </a:r>
            <a:r>
              <a:rPr lang="nl-NL" sz="2000" err="1">
                <a:solidFill>
                  <a:schemeClr val="bg1"/>
                </a:solidFill>
                <a:latin typeface="Georgia Pro" panose="02040502050405020303" pitchFamily="18" charset="0"/>
              </a:rPr>
              <a:t>style</a:t>
            </a:r>
            <a:r>
              <a:rPr lang="nl-NL" sz="2000">
                <a:solidFill>
                  <a:schemeClr val="bg1"/>
                </a:solidFill>
                <a:latin typeface="Georgia Pro" panose="02040502050405020303" pitchFamily="18" charset="0"/>
              </a:rPr>
              <a:t> guide (pdf)</a:t>
            </a:r>
          </a:p>
          <a:p>
            <a:pPr algn="ctr">
              <a:lnSpc>
                <a:spcPts val="5500"/>
              </a:lnSpc>
            </a:pPr>
            <a:endParaRPr lang="en-US" sz="5400"/>
          </a:p>
        </p:txBody>
      </p:sp>
      <p:sp>
        <p:nvSpPr>
          <p:cNvPr id="2" name="Text 4">
            <a:extLst>
              <a:ext uri="{FF2B5EF4-FFF2-40B4-BE49-F238E27FC236}">
                <a16:creationId xmlns:a16="http://schemas.microsoft.com/office/drawing/2014/main" id="{12B646F4-8017-0A33-3E09-23C9553F2131}"/>
              </a:ext>
            </a:extLst>
          </p:cNvPr>
          <p:cNvSpPr/>
          <p:nvPr/>
        </p:nvSpPr>
        <p:spPr>
          <a:xfrm>
            <a:off x="5460999" y="1561433"/>
            <a:ext cx="4967530" cy="422441"/>
          </a:xfrm>
          <a:prstGeom prst="rect">
            <a:avLst/>
          </a:prstGeom>
          <a:noFill/>
          <a:ln/>
        </p:spPr>
        <p:txBody>
          <a:bodyPr wrap="square" lIns="0" tIns="0" rIns="0" bIns="0" rtlCol="0" anchor="t"/>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lnSpc>
                <a:spcPts val="5500"/>
              </a:lnSpc>
            </a:pPr>
            <a:r>
              <a:rPr lang="en-US" sz="5450">
                <a:solidFill>
                  <a:srgbClr val="FFFFFF"/>
                </a:solidFill>
                <a:latin typeface="Bebas Neue"/>
              </a:rPr>
              <a:t>Future plans</a:t>
            </a:r>
          </a:p>
        </p:txBody>
      </p:sp>
      <p:pic>
        <p:nvPicPr>
          <p:cNvPr id="10" name="Picture 9" descr="A person lying on a log with her hands up&#10;&#10;Description automatically generated">
            <a:extLst>
              <a:ext uri="{FF2B5EF4-FFF2-40B4-BE49-F238E27FC236}">
                <a16:creationId xmlns:a16="http://schemas.microsoft.com/office/drawing/2014/main" id="{5E16755B-1C47-038F-FCA9-8BD6F1CDD6FC}"/>
              </a:ext>
            </a:extLst>
          </p:cNvPr>
          <p:cNvPicPr>
            <a:picLocks noChangeAspect="1"/>
          </p:cNvPicPr>
          <p:nvPr/>
        </p:nvPicPr>
        <p:blipFill>
          <a:blip r:embed="rId3"/>
          <a:stretch>
            <a:fillRect/>
          </a:stretch>
        </p:blipFill>
        <p:spPr>
          <a:xfrm>
            <a:off x="480484" y="514350"/>
            <a:ext cx="4256616" cy="63478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9">
    <p:bg>
      <p:bgPr>
        <a:solidFill>
          <a:srgbClr val="171714"/>
        </a:solidFill>
        <a:effectLst/>
      </p:bgPr>
    </p:bg>
    <p:spTree>
      <p:nvGrpSpPr>
        <p:cNvPr id="1" name=""/>
        <p:cNvGrpSpPr/>
        <p:nvPr/>
      </p:nvGrpSpPr>
      <p:grpSpPr>
        <a:xfrm>
          <a:off x="0" y="0"/>
          <a:ext cx="0" cy="0"/>
          <a:chOff x="0" y="0"/>
          <a:chExt cx="0" cy="0"/>
        </a:xfrm>
      </p:grpSpPr>
      <p:sp>
        <p:nvSpPr>
          <p:cNvPr id="8" name="Text 4"/>
          <p:cNvSpPr/>
          <p:nvPr/>
        </p:nvSpPr>
        <p:spPr>
          <a:xfrm>
            <a:off x="1657684" y="701842"/>
            <a:ext cx="10280985" cy="1727868"/>
          </a:xfrm>
          <a:prstGeom prst="rect">
            <a:avLst/>
          </a:prstGeom>
          <a:noFill/>
          <a:ln/>
        </p:spPr>
        <p:txBody>
          <a:bodyPr wrap="square" lIns="0" tIns="0" rIns="0" bIns="0"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6600" i="1">
                <a:solidFill>
                  <a:schemeClr val="bg1"/>
                </a:solidFill>
                <a:latin typeface="Bebas Neue"/>
                <a:ea typeface="+mn-lt"/>
                <a:cs typeface="+mn-lt"/>
              </a:rPr>
              <a:t>“Brightness is </a:t>
            </a:r>
            <a:r>
              <a:rPr lang="en-US" sz="6600" b="0" i="1">
                <a:solidFill>
                  <a:schemeClr val="bg1"/>
                </a:solidFill>
                <a:latin typeface="Bebas Neue"/>
                <a:ea typeface="+mn-lt"/>
                <a:cs typeface="+mn-lt"/>
              </a:rPr>
              <a:t>the</a:t>
            </a:r>
            <a:r>
              <a:rPr lang="en-US" sz="6600" i="1">
                <a:solidFill>
                  <a:schemeClr val="bg1"/>
                </a:solidFill>
                <a:latin typeface="Bebas Neue"/>
                <a:ea typeface="+mn-lt"/>
                <a:cs typeface="+mn-lt"/>
              </a:rPr>
              <a:t> currency of </a:t>
            </a:r>
            <a:r>
              <a:rPr lang="en-US" sz="6600" b="0" i="1">
                <a:solidFill>
                  <a:schemeClr val="bg1"/>
                </a:solidFill>
                <a:latin typeface="Bebas Neue"/>
                <a:ea typeface="+mn-lt"/>
                <a:cs typeface="+mn-lt"/>
              </a:rPr>
              <a:t>a</a:t>
            </a:r>
            <a:r>
              <a:rPr lang="en-US" sz="6600" i="1">
                <a:solidFill>
                  <a:schemeClr val="bg1"/>
                </a:solidFill>
                <a:latin typeface="Bebas Neue"/>
                <a:ea typeface="+mn-lt"/>
                <a:cs typeface="+mn-lt"/>
              </a:rPr>
              <a:t> vibrant life”</a:t>
            </a:r>
          </a:p>
          <a:p>
            <a:pPr algn="l">
              <a:lnSpc>
                <a:spcPts val="5500"/>
              </a:lnSpc>
            </a:pPr>
            <a:endParaRPr lang="en-US" sz="5450">
              <a:solidFill>
                <a:srgbClr val="FFFFFF"/>
              </a:solidFill>
              <a:latin typeface="Bebas Neue"/>
            </a:endParaRPr>
          </a:p>
        </p:txBody>
      </p:sp>
      <p:pic>
        <p:nvPicPr>
          <p:cNvPr id="2" name="Picture 1" descr="A group of light bulbs from the ceiling&#10;&#10;Description automatically generated">
            <a:extLst>
              <a:ext uri="{FF2B5EF4-FFF2-40B4-BE49-F238E27FC236}">
                <a16:creationId xmlns:a16="http://schemas.microsoft.com/office/drawing/2014/main" id="{732CA45D-1046-786C-4437-C5EB0F1A3044}"/>
              </a:ext>
            </a:extLst>
          </p:cNvPr>
          <p:cNvPicPr>
            <a:picLocks noChangeAspect="1"/>
          </p:cNvPicPr>
          <p:nvPr/>
        </p:nvPicPr>
        <p:blipFill rotWithShape="1">
          <a:blip r:embed="rId3"/>
          <a:srcRect t="31704" r="792" b="8322"/>
          <a:stretch/>
        </p:blipFill>
        <p:spPr>
          <a:xfrm>
            <a:off x="442813" y="2298032"/>
            <a:ext cx="11303703" cy="4555569"/>
          </a:xfrm>
          <a:prstGeom prst="rect">
            <a:avLst/>
          </a:prstGeom>
        </p:spPr>
      </p:pic>
    </p:spTree>
    <p:extLst>
      <p:ext uri="{BB962C8B-B14F-4D97-AF65-F5344CB8AC3E}">
        <p14:creationId xmlns:p14="http://schemas.microsoft.com/office/powerpoint/2010/main" val="20382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71714"/>
        </a:solidFill>
        <a:effectLst/>
      </p:bgPr>
    </p:bg>
    <p:spTree>
      <p:nvGrpSpPr>
        <p:cNvPr id="1" name=""/>
        <p:cNvGrpSpPr/>
        <p:nvPr/>
      </p:nvGrpSpPr>
      <p:grpSpPr>
        <a:xfrm>
          <a:off x="0" y="0"/>
          <a:ext cx="0" cy="0"/>
          <a:chOff x="0" y="0"/>
          <a:chExt cx="0" cy="0"/>
        </a:xfrm>
      </p:grpSpPr>
      <p:sp>
        <p:nvSpPr>
          <p:cNvPr id="4" name="Shape 0"/>
          <p:cNvSpPr/>
          <p:nvPr/>
        </p:nvSpPr>
        <p:spPr>
          <a:xfrm>
            <a:off x="75569" y="132200"/>
            <a:ext cx="12033249" cy="0"/>
          </a:xfrm>
          <a:prstGeom prst="line">
            <a:avLst/>
          </a:prstGeom>
          <a:solidFill>
            <a:srgbClr val="FFDF65">
              <a:alpha val="50000"/>
            </a:srgbClr>
          </a:solidFill>
          <a:ln w="5292">
            <a:solidFill>
              <a:srgbClr val="FFFFFF">
                <a:alpha val="50000"/>
              </a:srgbClr>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8" name="Text 4"/>
          <p:cNvSpPr/>
          <p:nvPr/>
        </p:nvSpPr>
        <p:spPr>
          <a:xfrm>
            <a:off x="836325" y="3443313"/>
            <a:ext cx="6096000" cy="853440"/>
          </a:xfrm>
          <a:prstGeom prst="rect">
            <a:avLst/>
          </a:prstGeom>
          <a:noFill/>
          <a:ln/>
        </p:spPr>
        <p:txBody>
          <a:bodyPr wrap="square" lIns="0" tIns="0" rIns="0" bIns="0" rtlCol="0" anchor="b"/>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600" i="1">
                <a:solidFill>
                  <a:schemeClr val="bg1"/>
                </a:solidFill>
                <a:latin typeface="Georgia Pro"/>
              </a:rPr>
              <a:t>We are </a:t>
            </a:r>
            <a:r>
              <a:rPr lang="en-US" sz="1600" b="1" i="1">
                <a:solidFill>
                  <a:schemeClr val="bg1"/>
                </a:solidFill>
                <a:latin typeface="Georgia Pro"/>
              </a:rPr>
              <a:t>Team</a:t>
            </a:r>
            <a:r>
              <a:rPr lang="en-US" sz="1800" b="1" i="1">
                <a:solidFill>
                  <a:schemeClr val="bg1"/>
                </a:solidFill>
                <a:latin typeface="Georgia Pro"/>
              </a:rPr>
              <a:t> </a:t>
            </a:r>
            <a:r>
              <a:rPr lang="en-US" sz="1600" b="1" i="1">
                <a:solidFill>
                  <a:schemeClr val="bg1"/>
                </a:solidFill>
                <a:latin typeface="Georgia Pro"/>
              </a:rPr>
              <a:t>Innovision</a:t>
            </a:r>
            <a:r>
              <a:rPr lang="en-US" sz="1600" i="1">
                <a:solidFill>
                  <a:schemeClr val="bg1"/>
                </a:solidFill>
                <a:latin typeface="Georgia Pro"/>
              </a:rPr>
              <a:t>. We are the team responsible for creating instructions for the lights in the pixel playground. With our help, you will become a pro at setting up the lights however you want. </a:t>
            </a:r>
          </a:p>
        </p:txBody>
      </p:sp>
      <p:pic>
        <p:nvPicPr>
          <p:cNvPr id="11" name="Picture 10" descr="A close-up of a purple flower&#10;&#10;Description automatically generated">
            <a:extLst>
              <a:ext uri="{FF2B5EF4-FFF2-40B4-BE49-F238E27FC236}">
                <a16:creationId xmlns:a16="http://schemas.microsoft.com/office/drawing/2014/main" id="{251896E0-75E6-DE01-C446-496C14B6E93A}"/>
              </a:ext>
            </a:extLst>
          </p:cNvPr>
          <p:cNvPicPr>
            <a:picLocks noChangeAspect="1"/>
          </p:cNvPicPr>
          <p:nvPr/>
        </p:nvPicPr>
        <p:blipFill rotWithShape="1">
          <a:blip r:embed="rId3"/>
          <a:srcRect l="20722" t="620" r="20720" b="-620"/>
          <a:stretch/>
        </p:blipFill>
        <p:spPr>
          <a:xfrm>
            <a:off x="7181078" y="1705953"/>
            <a:ext cx="4551357" cy="5181600"/>
          </a:xfrm>
          <a:prstGeom prst="rect">
            <a:avLst/>
          </a:prstGeom>
        </p:spPr>
      </p:pic>
      <p:pic>
        <p:nvPicPr>
          <p:cNvPr id="12" name="Content Placeholder 12" descr="A black and white logo&#10;&#10;Description automatically generated">
            <a:extLst>
              <a:ext uri="{FF2B5EF4-FFF2-40B4-BE49-F238E27FC236}">
                <a16:creationId xmlns:a16="http://schemas.microsoft.com/office/drawing/2014/main" id="{D1A55BCE-881A-0AEF-A9AB-95E0098940AC}"/>
              </a:ext>
            </a:extLst>
          </p:cNvPr>
          <p:cNvPicPr>
            <a:picLocks noChangeAspect="1"/>
          </p:cNvPicPr>
          <p:nvPr/>
        </p:nvPicPr>
        <p:blipFill>
          <a:blip r:embed="rId4"/>
          <a:stretch>
            <a:fillRect/>
          </a:stretch>
        </p:blipFill>
        <p:spPr>
          <a:xfrm>
            <a:off x="203904" y="5898439"/>
            <a:ext cx="678412" cy="827361"/>
          </a:xfrm>
          <a:prstGeom prst="rect">
            <a:avLst/>
          </a:prstGeom>
        </p:spPr>
      </p:pic>
    </p:spTree>
    <p:extLst>
      <p:ext uri="{BB962C8B-B14F-4D97-AF65-F5344CB8AC3E}">
        <p14:creationId xmlns:p14="http://schemas.microsoft.com/office/powerpoint/2010/main" val="88624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8">
    <p:bg>
      <p:bgPr>
        <a:solidFill>
          <a:srgbClr val="171714"/>
        </a:solidFill>
        <a:effectLst/>
      </p:bgPr>
    </p:bg>
    <p:spTree>
      <p:nvGrpSpPr>
        <p:cNvPr id="1" name=""/>
        <p:cNvGrpSpPr/>
        <p:nvPr/>
      </p:nvGrpSpPr>
      <p:grpSpPr>
        <a:xfrm>
          <a:off x="0" y="0"/>
          <a:ext cx="0" cy="0"/>
          <a:chOff x="0" y="0"/>
          <a:chExt cx="0" cy="0"/>
        </a:xfrm>
      </p:grpSpPr>
      <p:sp>
        <p:nvSpPr>
          <p:cNvPr id="4" name="Shape 0"/>
          <p:cNvSpPr/>
          <p:nvPr/>
        </p:nvSpPr>
        <p:spPr>
          <a:xfrm>
            <a:off x="75569" y="132200"/>
            <a:ext cx="12033249" cy="0"/>
          </a:xfrm>
          <a:prstGeom prst="line">
            <a:avLst/>
          </a:prstGeom>
          <a:solidFill>
            <a:srgbClr val="FFDF65">
              <a:alpha val="50000"/>
            </a:srgbClr>
          </a:solidFill>
          <a:ln w="5292">
            <a:solidFill>
              <a:srgbClr val="FFFFFF">
                <a:alpha val="50000"/>
              </a:srgbClr>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8" name="Text 4"/>
          <p:cNvSpPr/>
          <p:nvPr/>
        </p:nvSpPr>
        <p:spPr>
          <a:xfrm>
            <a:off x="5714585" y="5095419"/>
            <a:ext cx="6096000" cy="853440"/>
          </a:xfrm>
          <a:prstGeom prst="rect">
            <a:avLst/>
          </a:prstGeom>
          <a:noFill/>
          <a:ln/>
        </p:spPr>
        <p:txBody>
          <a:bodyPr wrap="square" lIns="0" tIns="0" rIns="0" bIns="0" rtlCol="0" anchor="b"/>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lnSpc>
                <a:spcPts val="2240"/>
              </a:lnSpc>
            </a:pPr>
            <a:endParaRPr lang="en-US" sz="1400"/>
          </a:p>
        </p:txBody>
      </p:sp>
      <p:sp>
        <p:nvSpPr>
          <p:cNvPr id="9" name="Text 5"/>
          <p:cNvSpPr/>
          <p:nvPr/>
        </p:nvSpPr>
        <p:spPr>
          <a:xfrm>
            <a:off x="5714585" y="1293375"/>
            <a:ext cx="7315200" cy="698500"/>
          </a:xfrm>
          <a:prstGeom prst="rect">
            <a:avLst/>
          </a:prstGeom>
          <a:noFill/>
          <a:ln/>
        </p:spPr>
        <p:txBody>
          <a:bodyPr wrap="square" lIns="0" tIns="0" rIns="0" bIns="0" rtlCol="0" anchor="t"/>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lnSpc>
                <a:spcPts val="5500"/>
              </a:lnSpc>
            </a:pPr>
            <a:r>
              <a:rPr lang="en-US" sz="5467" b="0">
                <a:solidFill>
                  <a:srgbClr val="FFFFFF"/>
                </a:solidFill>
                <a:latin typeface="Bebas Neue" pitchFamily="34" charset="0"/>
                <a:ea typeface="Bebas Neue" pitchFamily="34" charset="-122"/>
                <a:cs typeface="Bebas Neue" pitchFamily="34" charset="-120"/>
              </a:rPr>
              <a:t>CURRENT SITUATION</a:t>
            </a:r>
            <a:endParaRPr lang="en-US" sz="5500"/>
          </a:p>
        </p:txBody>
      </p:sp>
      <p:sp>
        <p:nvSpPr>
          <p:cNvPr id="14" name="Text 4">
            <a:extLst>
              <a:ext uri="{FF2B5EF4-FFF2-40B4-BE49-F238E27FC236}">
                <a16:creationId xmlns:a16="http://schemas.microsoft.com/office/drawing/2014/main" id="{07BD6732-97CE-8C75-680E-B099B1D6E158}"/>
              </a:ext>
            </a:extLst>
          </p:cNvPr>
          <p:cNvSpPr/>
          <p:nvPr/>
        </p:nvSpPr>
        <p:spPr>
          <a:xfrm>
            <a:off x="5714585" y="3640635"/>
            <a:ext cx="6096000" cy="1923990"/>
          </a:xfrm>
          <a:prstGeom prst="rect">
            <a:avLst/>
          </a:prstGeom>
          <a:noFill/>
          <a:ln/>
        </p:spPr>
        <p:txBody>
          <a:bodyPr wrap="square" lIns="0" tIns="0" rIns="0" bIns="0" rtlCol="0" anchor="b"/>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1600" i="1" kern="1200" baseline="0" err="1">
                <a:solidFill>
                  <a:schemeClr val="bg1"/>
                </a:solidFill>
                <a:latin typeface="Georgia Pro" panose="02040502050405020303" pitchFamily="18" charset="0"/>
              </a:rPr>
              <a:t>Students</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don't</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know</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how</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to</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use</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the</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lighting</a:t>
            </a:r>
            <a:r>
              <a:rPr lang="nl-NL" sz="1600" i="1" kern="1200" baseline="0">
                <a:solidFill>
                  <a:schemeClr val="bg1"/>
                </a:solidFill>
                <a:latin typeface="Georgia Pro" panose="02040502050405020303" pitchFamily="18" charset="0"/>
              </a:rPr>
              <a:t> in </a:t>
            </a:r>
            <a:r>
              <a:rPr lang="nl-NL" sz="1600" i="1" kern="1200" baseline="0" err="1">
                <a:solidFill>
                  <a:schemeClr val="bg1"/>
                </a:solidFill>
                <a:latin typeface="Georgia Pro" panose="02040502050405020303" pitchFamily="18" charset="0"/>
              </a:rPr>
              <a:t>the</a:t>
            </a:r>
            <a:r>
              <a:rPr lang="nl-NL" sz="1600" i="1" kern="1200" baseline="0">
                <a:solidFill>
                  <a:schemeClr val="bg1"/>
                </a:solidFill>
                <a:latin typeface="Georgia Pro" panose="02040502050405020303" pitchFamily="18" charset="0"/>
              </a:rPr>
              <a:t> Pixel </a:t>
            </a:r>
            <a:r>
              <a:rPr lang="nl-NL" sz="1600" i="1" kern="1200" baseline="0" err="1">
                <a:solidFill>
                  <a:schemeClr val="bg1"/>
                </a:solidFill>
                <a:latin typeface="Georgia Pro" panose="02040502050405020303" pitchFamily="18" charset="0"/>
              </a:rPr>
              <a:t>Playground</a:t>
            </a:r>
            <a:endParaRPr lang="nl-NL" sz="1600" i="1" kern="1200" baseline="0">
              <a:solidFill>
                <a:schemeClr val="bg1"/>
              </a:solidFill>
              <a:latin typeface="Georgia Pro" panose="02040502050405020303" pitchFamily="18" charset="0"/>
            </a:endParaRPr>
          </a:p>
          <a:p>
            <a:endParaRPr lang="nl-NL" sz="1600" i="1">
              <a:solidFill>
                <a:schemeClr val="bg1"/>
              </a:solidFill>
              <a:latin typeface="Georgia Pro" panose="02040502050405020303" pitchFamily="18" charset="0"/>
            </a:endParaRPr>
          </a:p>
          <a:p>
            <a:r>
              <a:rPr lang="nl-NL" sz="1600" i="1" kern="1200" baseline="0" err="1">
                <a:solidFill>
                  <a:schemeClr val="bg1"/>
                </a:solidFill>
                <a:latin typeface="Georgia Pro" panose="02040502050405020303" pitchFamily="18" charset="0"/>
              </a:rPr>
              <a:t>Why</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There</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aren't</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any</a:t>
            </a:r>
            <a:r>
              <a:rPr lang="nl-NL" sz="1600" i="1" kern="1200" baseline="0">
                <a:solidFill>
                  <a:schemeClr val="bg1"/>
                </a:solidFill>
                <a:latin typeface="Georgia Pro" panose="02040502050405020303" pitchFamily="18" charset="0"/>
              </a:rPr>
              <a:t> </a:t>
            </a:r>
            <a:r>
              <a:rPr lang="nl-NL" sz="1600" b="1" i="1" kern="1200" baseline="0" err="1">
                <a:solidFill>
                  <a:schemeClr val="bg1"/>
                </a:solidFill>
                <a:latin typeface="Georgia Pro" panose="02040502050405020303" pitchFamily="18" charset="0"/>
              </a:rPr>
              <a:t>tutorials</a:t>
            </a:r>
            <a:r>
              <a:rPr lang="nl-NL" sz="1600" b="1" i="1" kern="1200" baseline="0">
                <a:solidFill>
                  <a:schemeClr val="bg1"/>
                </a:solidFill>
                <a:latin typeface="Georgia Pro" panose="02040502050405020303" pitchFamily="18" charset="0"/>
              </a:rPr>
              <a:t> or </a:t>
            </a:r>
            <a:r>
              <a:rPr lang="nl-NL" sz="1600" b="1" i="1" kern="1200" baseline="0" err="1">
                <a:solidFill>
                  <a:schemeClr val="bg1"/>
                </a:solidFill>
                <a:latin typeface="Georgia Pro" panose="02040502050405020303" pitchFamily="18" charset="0"/>
              </a:rPr>
              <a:t>manuals</a:t>
            </a:r>
            <a:r>
              <a:rPr lang="nl-NL" sz="1600" b="1" i="1" kern="1200" baseline="0">
                <a:solidFill>
                  <a:schemeClr val="bg1"/>
                </a:solidFill>
                <a:latin typeface="Georgia Pro" panose="02040502050405020303" pitchFamily="18" charset="0"/>
              </a:rPr>
              <a:t> </a:t>
            </a:r>
            <a:r>
              <a:rPr lang="nl-NL" sz="1600" b="1" i="1" kern="1200" baseline="0" err="1">
                <a:solidFill>
                  <a:schemeClr val="bg1"/>
                </a:solidFill>
                <a:latin typeface="Georgia Pro" panose="02040502050405020303" pitchFamily="18" charset="0"/>
              </a:rPr>
              <a:t>available</a:t>
            </a:r>
            <a:r>
              <a:rPr lang="nl-NL" sz="1600" b="1" i="1" kern="1200">
                <a:solidFill>
                  <a:schemeClr val="bg1"/>
                </a:solidFill>
                <a:latin typeface="Georgia Pro" panose="02040502050405020303" pitchFamily="18" charset="0"/>
              </a:rPr>
              <a:t> (</a:t>
            </a:r>
            <a:r>
              <a:rPr lang="nl-NL" sz="1600" b="1" i="1" kern="1200" err="1">
                <a:solidFill>
                  <a:schemeClr val="bg1"/>
                </a:solidFill>
                <a:latin typeface="Georgia Pro" panose="02040502050405020303" pitchFamily="18" charset="0"/>
              </a:rPr>
              <a:t>informative</a:t>
            </a:r>
            <a:r>
              <a:rPr lang="nl-NL" sz="1600" b="1" i="1" kern="1200">
                <a:solidFill>
                  <a:schemeClr val="bg1"/>
                </a:solidFill>
                <a:latin typeface="Georgia Pro" panose="02040502050405020303" pitchFamily="18" charset="0"/>
              </a:rPr>
              <a:t> </a:t>
            </a:r>
            <a:r>
              <a:rPr lang="nl-NL" sz="1600" b="1" i="1" kern="1200" err="1">
                <a:solidFill>
                  <a:schemeClr val="bg1"/>
                </a:solidFill>
                <a:latin typeface="Georgia Pro" panose="02040502050405020303" pitchFamily="18" charset="0"/>
              </a:rPr>
              <a:t>guidelines</a:t>
            </a:r>
            <a:r>
              <a:rPr lang="nl-NL" sz="1600" b="1" i="1" kern="1200">
                <a:solidFill>
                  <a:schemeClr val="bg1"/>
                </a:solidFill>
                <a:latin typeface="Georgia Pro" panose="02040502050405020303" pitchFamily="18" charset="0"/>
              </a:rPr>
              <a:t>*)</a:t>
            </a:r>
            <a:endParaRPr lang="en-US" sz="1600" i="1" kern="1200">
              <a:solidFill>
                <a:schemeClr val="bg1"/>
              </a:solidFill>
              <a:latin typeface="Georgia Pro" panose="02040502050405020303" pitchFamily="18" charset="0"/>
            </a:endParaRPr>
          </a:p>
          <a:p>
            <a:endParaRPr lang="nl-NL" sz="1600" i="1">
              <a:solidFill>
                <a:schemeClr val="bg1"/>
              </a:solidFill>
              <a:latin typeface="Georgia Pro" panose="02040502050405020303" pitchFamily="18" charset="0"/>
            </a:endParaRPr>
          </a:p>
          <a:p>
            <a:pPr marL="0" lvl="0" indent="0" algn="l" defTabSz="977900">
              <a:lnSpc>
                <a:spcPct val="90000"/>
              </a:lnSpc>
              <a:spcBef>
                <a:spcPct val="0"/>
              </a:spcBef>
              <a:spcAft>
                <a:spcPct val="35000"/>
              </a:spcAft>
              <a:buNone/>
            </a:pPr>
            <a:r>
              <a:rPr lang="nl-NL" sz="1600" i="1" kern="1200" baseline="0" err="1">
                <a:solidFill>
                  <a:schemeClr val="bg1"/>
                </a:solidFill>
                <a:latin typeface="Georgia Pro" panose="02040502050405020303" pitchFamily="18" charset="0"/>
              </a:rPr>
              <a:t>This</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could</a:t>
            </a:r>
            <a:r>
              <a:rPr lang="nl-NL" sz="1600" i="1" kern="1200" baseline="0">
                <a:solidFill>
                  <a:schemeClr val="bg1"/>
                </a:solidFill>
                <a:latin typeface="Georgia Pro" panose="02040502050405020303" pitchFamily="18" charset="0"/>
              </a:rPr>
              <a:t> lead </a:t>
            </a:r>
            <a:r>
              <a:rPr lang="nl-NL" sz="1600" i="1" kern="1200" baseline="0" err="1">
                <a:solidFill>
                  <a:schemeClr val="bg1"/>
                </a:solidFill>
                <a:latin typeface="Georgia Pro" panose="02040502050405020303" pitchFamily="18" charset="0"/>
              </a:rPr>
              <a:t>to</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problems</a:t>
            </a:r>
            <a:r>
              <a:rPr lang="nl-NL" sz="1600" i="1" kern="1200" baseline="0">
                <a:solidFill>
                  <a:schemeClr val="bg1"/>
                </a:solidFill>
                <a:latin typeface="Georgia Pro" panose="02040502050405020303" pitchFamily="18" charset="0"/>
              </a:rPr>
              <a:t> </a:t>
            </a:r>
            <a:r>
              <a:rPr lang="nl-NL" sz="1600" i="1" kern="1200" baseline="0" err="1">
                <a:solidFill>
                  <a:schemeClr val="bg1"/>
                </a:solidFill>
                <a:latin typeface="Georgia Pro" panose="02040502050405020303" pitchFamily="18" charset="0"/>
              </a:rPr>
              <a:t>and</a:t>
            </a:r>
            <a:r>
              <a:rPr lang="nl-NL" sz="1600" i="1" kern="1200" baseline="0">
                <a:solidFill>
                  <a:schemeClr val="bg1"/>
                </a:solidFill>
                <a:latin typeface="Georgia Pro" panose="02040502050405020303" pitchFamily="18" charset="0"/>
              </a:rPr>
              <a:t> high </a:t>
            </a:r>
            <a:r>
              <a:rPr lang="nl-NL" sz="1600" i="1" kern="1200" baseline="0" err="1">
                <a:solidFill>
                  <a:schemeClr val="bg1"/>
                </a:solidFill>
                <a:latin typeface="Georgia Pro" panose="02040502050405020303" pitchFamily="18" charset="0"/>
              </a:rPr>
              <a:t>costs</a:t>
            </a:r>
            <a:endParaRPr lang="en-US" sz="1600" i="1" kern="1200">
              <a:solidFill>
                <a:schemeClr val="bg1"/>
              </a:solidFill>
              <a:latin typeface="Georgia Pro" panose="02040502050405020303" pitchFamily="18" charset="0"/>
            </a:endParaRPr>
          </a:p>
          <a:p>
            <a:endParaRPr lang="en-US" sz="1600" i="1">
              <a:solidFill>
                <a:schemeClr val="bg1"/>
              </a:solidFill>
              <a:latin typeface="Georgia Pro" panose="02040502050405020303" pitchFamily="18" charset="0"/>
            </a:endParaRPr>
          </a:p>
        </p:txBody>
      </p:sp>
      <p:pic>
        <p:nvPicPr>
          <p:cNvPr id="1026" name="Picture 2" descr="gratis Man Aan Het Werk Met Behulp Van Een Laptop Stockfoto">
            <a:extLst>
              <a:ext uri="{FF2B5EF4-FFF2-40B4-BE49-F238E27FC236}">
                <a16:creationId xmlns:a16="http://schemas.microsoft.com/office/drawing/2014/main" id="{374EDFCC-C238-373C-78BD-539B2CEF8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08" y="1334051"/>
            <a:ext cx="4899842" cy="6537158"/>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12" descr="A black and white logo&#10;&#10;Description automatically generated">
            <a:extLst>
              <a:ext uri="{FF2B5EF4-FFF2-40B4-BE49-F238E27FC236}">
                <a16:creationId xmlns:a16="http://schemas.microsoft.com/office/drawing/2014/main" id="{DACFB1E4-5259-0B23-9CB7-6A8A99E1F714}"/>
              </a:ext>
            </a:extLst>
          </p:cNvPr>
          <p:cNvPicPr>
            <a:picLocks noChangeAspect="1"/>
          </p:cNvPicPr>
          <p:nvPr/>
        </p:nvPicPr>
        <p:blipFill>
          <a:blip r:embed="rId4"/>
          <a:stretch>
            <a:fillRect/>
          </a:stretch>
        </p:blipFill>
        <p:spPr>
          <a:xfrm>
            <a:off x="11389896" y="5916575"/>
            <a:ext cx="663542" cy="809225"/>
          </a:xfrm>
          <a:prstGeom prst="rect">
            <a:avLst/>
          </a:prstGeom>
        </p:spPr>
      </p:pic>
    </p:spTree>
    <p:extLst>
      <p:ext uri="{BB962C8B-B14F-4D97-AF65-F5344CB8AC3E}">
        <p14:creationId xmlns:p14="http://schemas.microsoft.com/office/powerpoint/2010/main" val="160750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171714"/>
        </a:solidFill>
        <a:effectLst/>
      </p:bgPr>
    </p:bg>
    <p:spTree>
      <p:nvGrpSpPr>
        <p:cNvPr id="1" name=""/>
        <p:cNvGrpSpPr/>
        <p:nvPr/>
      </p:nvGrpSpPr>
      <p:grpSpPr>
        <a:xfrm>
          <a:off x="0" y="0"/>
          <a:ext cx="0" cy="0"/>
          <a:chOff x="0" y="0"/>
          <a:chExt cx="0" cy="0"/>
        </a:xfrm>
      </p:grpSpPr>
      <p:sp>
        <p:nvSpPr>
          <p:cNvPr id="3" name="Shape 0"/>
          <p:cNvSpPr/>
          <p:nvPr/>
        </p:nvSpPr>
        <p:spPr>
          <a:xfrm>
            <a:off x="4454028" y="1459456"/>
            <a:ext cx="6887741" cy="4438983"/>
          </a:xfrm>
          <a:prstGeom prst="roundRect">
            <a:avLst>
              <a:gd name="adj" fmla="val 619"/>
            </a:avLst>
          </a:prstGeom>
          <a:solidFill>
            <a:srgbClr val="FEE5BA"/>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4" name="Shape 1"/>
          <p:cNvSpPr/>
          <p:nvPr/>
        </p:nvSpPr>
        <p:spPr>
          <a:xfrm>
            <a:off x="75569" y="132200"/>
            <a:ext cx="12033249" cy="0"/>
          </a:xfrm>
          <a:prstGeom prst="line">
            <a:avLst/>
          </a:prstGeom>
          <a:solidFill>
            <a:srgbClr val="FFDF65">
              <a:alpha val="50000"/>
            </a:srgbClr>
          </a:solidFill>
          <a:ln w="5292">
            <a:solidFill>
              <a:srgbClr val="FFFFFF">
                <a:alpha val="50000"/>
              </a:srgbClr>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7" name="Text 4"/>
          <p:cNvSpPr/>
          <p:nvPr/>
        </p:nvSpPr>
        <p:spPr>
          <a:xfrm>
            <a:off x="1152710" y="1684047"/>
            <a:ext cx="2434391" cy="624974"/>
          </a:xfrm>
          <a:prstGeom prst="rect">
            <a:avLst/>
          </a:prstGeom>
          <a:noFill/>
          <a:ln/>
        </p:spPr>
        <p:txBody>
          <a:bodyPr wrap="square" lIns="0" tIns="0" rIns="0" bIns="0" rtlCol="0" anchor="t"/>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lnSpc>
                <a:spcPts val="5500"/>
              </a:lnSpc>
            </a:pPr>
            <a:r>
              <a:rPr lang="en-US" sz="5450">
                <a:solidFill>
                  <a:srgbClr val="FFFFFF"/>
                </a:solidFill>
                <a:latin typeface="Bebas Neue"/>
              </a:rPr>
              <a:t>Objectives</a:t>
            </a:r>
          </a:p>
        </p:txBody>
      </p:sp>
      <p:sp>
        <p:nvSpPr>
          <p:cNvPr id="2" name="TextBox 1">
            <a:extLst>
              <a:ext uri="{FF2B5EF4-FFF2-40B4-BE49-F238E27FC236}">
                <a16:creationId xmlns:a16="http://schemas.microsoft.com/office/drawing/2014/main" id="{ADE30760-5401-BD19-D4B0-4B5D9BD0A4A3}"/>
              </a:ext>
            </a:extLst>
          </p:cNvPr>
          <p:cNvSpPr txBox="1"/>
          <p:nvPr/>
        </p:nvSpPr>
        <p:spPr>
          <a:xfrm>
            <a:off x="5380791" y="2886422"/>
            <a:ext cx="5034214"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000">
                <a:latin typeface="Georgia Pro"/>
                <a:cs typeface="Arial"/>
              </a:rPr>
              <a:t>Creating easy to understand tutorials</a:t>
            </a:r>
            <a:endParaRPr lang="nl-NL" sz="2000">
              <a:latin typeface="Georgia Pro"/>
              <a:cs typeface="Arial"/>
            </a:endParaRPr>
          </a:p>
          <a:p>
            <a:pPr>
              <a:lnSpc>
                <a:spcPct val="90000"/>
              </a:lnSpc>
              <a:spcBef>
                <a:spcPts val="1000"/>
              </a:spcBef>
            </a:pPr>
            <a:r>
              <a:rPr lang="en-US" sz="2000">
                <a:latin typeface="Georgia Pro"/>
                <a:cs typeface="Arial"/>
              </a:rPr>
              <a:t>Having tutorials on paper + video tutorials</a:t>
            </a:r>
          </a:p>
          <a:p>
            <a:pPr>
              <a:lnSpc>
                <a:spcPct val="90000"/>
              </a:lnSpc>
              <a:spcBef>
                <a:spcPts val="1000"/>
              </a:spcBef>
            </a:pPr>
            <a:r>
              <a:rPr lang="en-US" sz="2000">
                <a:latin typeface="Georgia Pro"/>
                <a:cs typeface="Arial"/>
              </a:rPr>
              <a:t>Adding visuals to the paper tutorials</a:t>
            </a:r>
          </a:p>
          <a:p>
            <a:pPr>
              <a:lnSpc>
                <a:spcPct val="90000"/>
              </a:lnSpc>
              <a:spcBef>
                <a:spcPts val="1000"/>
              </a:spcBef>
            </a:pPr>
            <a:r>
              <a:rPr lang="en-US" sz="2000">
                <a:latin typeface="Georgia Pro"/>
                <a:cs typeface="Arial"/>
              </a:rPr>
              <a:t>Informing students of proper safety</a:t>
            </a:r>
            <a:endParaRPr lang="en-US" sz="2000">
              <a:latin typeface="Georgia Pro"/>
              <a:cs typeface="Calibri" panose="020F0502020204030204"/>
            </a:endParaRPr>
          </a:p>
        </p:txBody>
      </p:sp>
      <p:pic>
        <p:nvPicPr>
          <p:cNvPr id="11" name="Content Placeholder 12" descr="A black and white logo&#10;&#10;Description automatically generated">
            <a:extLst>
              <a:ext uri="{FF2B5EF4-FFF2-40B4-BE49-F238E27FC236}">
                <a16:creationId xmlns:a16="http://schemas.microsoft.com/office/drawing/2014/main" id="{67E9BE2E-F755-B76E-9F32-39553CC56840}"/>
              </a:ext>
            </a:extLst>
          </p:cNvPr>
          <p:cNvPicPr>
            <a:picLocks noChangeAspect="1"/>
          </p:cNvPicPr>
          <p:nvPr/>
        </p:nvPicPr>
        <p:blipFill>
          <a:blip r:embed="rId3"/>
          <a:stretch>
            <a:fillRect/>
          </a:stretch>
        </p:blipFill>
        <p:spPr>
          <a:xfrm>
            <a:off x="203904" y="5898439"/>
            <a:ext cx="678412" cy="827361"/>
          </a:xfrm>
          <a:prstGeom prst="rect">
            <a:avLst/>
          </a:prstGeom>
        </p:spPr>
      </p:pic>
    </p:spTree>
    <p:extLst>
      <p:ext uri="{BB962C8B-B14F-4D97-AF65-F5344CB8AC3E}">
        <p14:creationId xmlns:p14="http://schemas.microsoft.com/office/powerpoint/2010/main" val="283582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bg>
      <p:bgPr>
        <a:solidFill>
          <a:srgbClr val="171714"/>
        </a:solidFill>
        <a:effectLst/>
      </p:bgPr>
    </p:bg>
    <p:spTree>
      <p:nvGrpSpPr>
        <p:cNvPr id="1" name=""/>
        <p:cNvGrpSpPr/>
        <p:nvPr/>
      </p:nvGrpSpPr>
      <p:grpSpPr>
        <a:xfrm>
          <a:off x="0" y="0"/>
          <a:ext cx="0" cy="0"/>
          <a:chOff x="0" y="0"/>
          <a:chExt cx="0" cy="0"/>
        </a:xfrm>
      </p:grpSpPr>
      <p:pic>
        <p:nvPicPr>
          <p:cNvPr id="3" name="Image 0"/>
          <p:cNvPicPr>
            <a:picLocks noChangeAspect="1"/>
          </p:cNvPicPr>
          <p:nvPr/>
        </p:nvPicPr>
        <p:blipFill>
          <a:blip r:embed="rId3"/>
          <a:srcRect t="7622" b="7622"/>
          <a:stretch/>
        </p:blipFill>
        <p:spPr>
          <a:xfrm>
            <a:off x="635001" y="1619250"/>
            <a:ext cx="4127500" cy="5238749"/>
          </a:xfrm>
          <a:prstGeom prst="rect">
            <a:avLst/>
          </a:prstGeom>
        </p:spPr>
      </p:pic>
      <p:sp>
        <p:nvSpPr>
          <p:cNvPr id="2" name="Text 5">
            <a:extLst>
              <a:ext uri="{FF2B5EF4-FFF2-40B4-BE49-F238E27FC236}">
                <a16:creationId xmlns:a16="http://schemas.microsoft.com/office/drawing/2014/main" id="{331CEAC7-6B45-1BB5-CAC2-8705EDA930C1}"/>
              </a:ext>
            </a:extLst>
          </p:cNvPr>
          <p:cNvSpPr/>
          <p:nvPr/>
        </p:nvSpPr>
        <p:spPr>
          <a:xfrm>
            <a:off x="5460999" y="1619250"/>
            <a:ext cx="4920916" cy="698500"/>
          </a:xfrm>
          <a:prstGeom prst="rect">
            <a:avLst/>
          </a:prstGeom>
          <a:noFill/>
          <a:ln/>
        </p:spPr>
        <p:txBody>
          <a:bodyPr wrap="square" lIns="0" tIns="0" rIns="0" bIns="0" rtlCol="0" anchor="t"/>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lnSpc>
                <a:spcPts val="5500"/>
              </a:lnSpc>
            </a:pPr>
            <a:r>
              <a:rPr lang="en-US" sz="5467">
                <a:solidFill>
                  <a:srgbClr val="FFFFFF"/>
                </a:solidFill>
                <a:latin typeface="Bebas Neue" pitchFamily="34" charset="0"/>
              </a:rPr>
              <a:t>Proposed </a:t>
            </a:r>
            <a:r>
              <a:rPr lang="en-US" sz="5450">
                <a:solidFill>
                  <a:srgbClr val="FFFFFF"/>
                </a:solidFill>
                <a:latin typeface="Bebas Neue" pitchFamily="34" charset="0"/>
              </a:rPr>
              <a:t>solutions</a:t>
            </a:r>
            <a:endParaRPr lang="en-US" sz="5450"/>
          </a:p>
        </p:txBody>
      </p:sp>
      <p:sp>
        <p:nvSpPr>
          <p:cNvPr id="10" name="Text 4">
            <a:extLst>
              <a:ext uri="{FF2B5EF4-FFF2-40B4-BE49-F238E27FC236}">
                <a16:creationId xmlns:a16="http://schemas.microsoft.com/office/drawing/2014/main" id="{D5DB5AD6-4446-AEA2-8170-3C7B8E9FEE70}"/>
              </a:ext>
            </a:extLst>
          </p:cNvPr>
          <p:cNvSpPr/>
          <p:nvPr/>
        </p:nvSpPr>
        <p:spPr>
          <a:xfrm>
            <a:off x="5460999" y="3429000"/>
            <a:ext cx="6096000" cy="1307432"/>
          </a:xfrm>
          <a:prstGeom prst="rect">
            <a:avLst/>
          </a:prstGeom>
          <a:noFill/>
          <a:ln/>
        </p:spPr>
        <p:txBody>
          <a:bodyPr wrap="square" lIns="0" tIns="0" rIns="0" bIns="0" rtlCol="0" anchor="b"/>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600" i="1">
                <a:solidFill>
                  <a:schemeClr val="bg1"/>
                </a:solidFill>
                <a:latin typeface="Georgia Pro" panose="02040502050405020303" pitchFamily="18" charset="0"/>
              </a:rPr>
              <a:t>We intend to pass off proper </a:t>
            </a:r>
            <a:r>
              <a:rPr lang="en-US" sz="1600" b="1" i="1">
                <a:solidFill>
                  <a:schemeClr val="bg1"/>
                </a:solidFill>
                <a:latin typeface="Georgia Pro" panose="02040502050405020303" pitchFamily="18" charset="0"/>
              </a:rPr>
              <a:t>safety </a:t>
            </a:r>
            <a:r>
              <a:rPr lang="en-US" sz="1600" i="1">
                <a:solidFill>
                  <a:schemeClr val="bg1"/>
                </a:solidFill>
                <a:latin typeface="Georgia Pro" panose="02040502050405020303" pitchFamily="18" charset="0"/>
              </a:rPr>
              <a:t>knowledge</a:t>
            </a:r>
          </a:p>
          <a:p>
            <a:r>
              <a:rPr lang="en-US" sz="1600" b="1" i="1">
                <a:solidFill>
                  <a:schemeClr val="bg1"/>
                </a:solidFill>
                <a:latin typeface="Georgia Pro" panose="02040502050405020303" pitchFamily="18" charset="0"/>
              </a:rPr>
              <a:t>Video </a:t>
            </a:r>
            <a:r>
              <a:rPr lang="en-US" sz="1600" i="1">
                <a:solidFill>
                  <a:schemeClr val="bg1"/>
                </a:solidFill>
                <a:latin typeface="Georgia Pro" panose="02040502050405020303" pitchFamily="18" charset="0"/>
              </a:rPr>
              <a:t>tutorials for visual learners</a:t>
            </a:r>
          </a:p>
          <a:p>
            <a:r>
              <a:rPr lang="en-US" sz="1600" b="1" i="1">
                <a:solidFill>
                  <a:schemeClr val="bg1"/>
                </a:solidFill>
                <a:latin typeface="Georgia Pro" panose="02040502050405020303" pitchFamily="18" charset="0"/>
              </a:rPr>
              <a:t>Short </a:t>
            </a:r>
            <a:r>
              <a:rPr lang="en-US" sz="1600" i="1">
                <a:solidFill>
                  <a:schemeClr val="bg1"/>
                </a:solidFill>
                <a:latin typeface="Georgia Pro" panose="02040502050405020303" pitchFamily="18" charset="0"/>
              </a:rPr>
              <a:t>descriptions including key info</a:t>
            </a:r>
          </a:p>
          <a:p>
            <a:r>
              <a:rPr lang="en-US" sz="1600" b="1" i="1">
                <a:solidFill>
                  <a:schemeClr val="bg1"/>
                </a:solidFill>
                <a:latin typeface="Georgia Pro" panose="02040502050405020303" pitchFamily="18" charset="0"/>
              </a:rPr>
              <a:t>Long </a:t>
            </a:r>
            <a:r>
              <a:rPr lang="en-US" sz="1600" i="1">
                <a:solidFill>
                  <a:schemeClr val="bg1"/>
                </a:solidFill>
                <a:latin typeface="Georgia Pro" panose="02040502050405020303" pitchFamily="18" charset="0"/>
              </a:rPr>
              <a:t>in-depth descriptions to cover all info</a:t>
            </a:r>
          </a:p>
          <a:p>
            <a:r>
              <a:rPr lang="en-US" sz="1600" b="1" i="1">
                <a:solidFill>
                  <a:schemeClr val="bg1"/>
                </a:solidFill>
                <a:latin typeface="Georgia Pro" panose="02040502050405020303" pitchFamily="18" charset="0"/>
              </a:rPr>
              <a:t>Step by step </a:t>
            </a:r>
            <a:r>
              <a:rPr lang="en-US" sz="1600" i="1">
                <a:solidFill>
                  <a:schemeClr val="bg1"/>
                </a:solidFill>
                <a:latin typeface="Georgia Pro" panose="02040502050405020303" pitchFamily="18" charset="0"/>
              </a:rPr>
              <a:t>for ease of </a:t>
            </a:r>
            <a:r>
              <a:rPr lang="en-US" sz="1600">
                <a:solidFill>
                  <a:schemeClr val="bg1"/>
                </a:solidFill>
                <a:latin typeface="Georgia Pro" panose="02040502050405020303" pitchFamily="18" charset="0"/>
              </a:rPr>
              <a:t>setup</a:t>
            </a:r>
            <a:r>
              <a:rPr lang="en-US" sz="1600" i="1">
                <a:solidFill>
                  <a:schemeClr val="bg1"/>
                </a:solidFill>
                <a:latin typeface="Georgia Pro" panose="02040502050405020303" pitchFamily="18" charset="0"/>
              </a:rPr>
              <a:t> of the lights</a:t>
            </a:r>
          </a:p>
        </p:txBody>
      </p:sp>
      <p:pic>
        <p:nvPicPr>
          <p:cNvPr id="13" name="Content Placeholder 12" descr="A black and white logo&#10;&#10;Description automatically generated">
            <a:extLst>
              <a:ext uri="{FF2B5EF4-FFF2-40B4-BE49-F238E27FC236}">
                <a16:creationId xmlns:a16="http://schemas.microsoft.com/office/drawing/2014/main" id="{1BBF946B-5C60-126E-674F-A8DC49B25D9E}"/>
              </a:ext>
            </a:extLst>
          </p:cNvPr>
          <p:cNvPicPr>
            <a:picLocks noChangeAspect="1"/>
          </p:cNvPicPr>
          <p:nvPr/>
        </p:nvPicPr>
        <p:blipFill>
          <a:blip r:embed="rId4"/>
          <a:stretch>
            <a:fillRect/>
          </a:stretch>
        </p:blipFill>
        <p:spPr>
          <a:xfrm>
            <a:off x="11389896" y="5916575"/>
            <a:ext cx="663542" cy="8092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2B3"/>
        </a:solidFill>
        <a:effectLst/>
      </p:bgPr>
    </p:bg>
    <p:spTree>
      <p:nvGrpSpPr>
        <p:cNvPr id="1" name=""/>
        <p:cNvGrpSpPr/>
        <p:nvPr/>
      </p:nvGrpSpPr>
      <p:grpSpPr>
        <a:xfrm>
          <a:off x="0" y="0"/>
          <a:ext cx="0" cy="0"/>
          <a:chOff x="0" y="0"/>
          <a:chExt cx="0" cy="0"/>
        </a:xfrm>
      </p:grpSpPr>
      <p:sp>
        <p:nvSpPr>
          <p:cNvPr id="2" name="Text 5">
            <a:extLst>
              <a:ext uri="{FF2B5EF4-FFF2-40B4-BE49-F238E27FC236}">
                <a16:creationId xmlns:a16="http://schemas.microsoft.com/office/drawing/2014/main" id="{FE9BCCD7-8768-D194-7504-341D7239C722}"/>
              </a:ext>
            </a:extLst>
          </p:cNvPr>
          <p:cNvSpPr/>
          <p:nvPr/>
        </p:nvSpPr>
        <p:spPr>
          <a:xfrm>
            <a:off x="985252" y="1827797"/>
            <a:ext cx="4920916" cy="698500"/>
          </a:xfrm>
          <a:prstGeom prst="rect">
            <a:avLst/>
          </a:prstGeom>
          <a:noFill/>
          <a:ln/>
        </p:spPr>
        <p:txBody>
          <a:bodyPr wrap="square" lIns="0" tIns="0" rIns="0" bIns="0" rtlCol="0" anchor="t"/>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lnSpc>
                <a:spcPts val="5500"/>
              </a:lnSpc>
            </a:pPr>
            <a:r>
              <a:rPr lang="en-US" sz="5450">
                <a:latin typeface="Bebas Neue" pitchFamily="34" charset="0"/>
              </a:rPr>
              <a:t>Important</a:t>
            </a:r>
            <a:r>
              <a:rPr lang="en-US" sz="5467">
                <a:latin typeface="Bebas Neue" pitchFamily="34" charset="0"/>
              </a:rPr>
              <a:t> meetings</a:t>
            </a:r>
            <a:endParaRPr lang="en-US" sz="5500"/>
          </a:p>
        </p:txBody>
      </p:sp>
      <p:pic>
        <p:nvPicPr>
          <p:cNvPr id="4" name="Afbeelding 3" descr="Afbeelding met schoeisel, kleding, persoon, person&#10;&#10;Automatisch gegenereerde beschrijving">
            <a:extLst>
              <a:ext uri="{FF2B5EF4-FFF2-40B4-BE49-F238E27FC236}">
                <a16:creationId xmlns:a16="http://schemas.microsoft.com/office/drawing/2014/main" id="{94D30149-4A49-C115-285A-EF701EC5CC44}"/>
              </a:ext>
            </a:extLst>
          </p:cNvPr>
          <p:cNvPicPr>
            <a:picLocks noChangeAspect="1"/>
          </p:cNvPicPr>
          <p:nvPr/>
        </p:nvPicPr>
        <p:blipFill>
          <a:blip r:embed="rId3"/>
          <a:stretch>
            <a:fillRect/>
          </a:stretch>
        </p:blipFill>
        <p:spPr>
          <a:xfrm>
            <a:off x="6568959" y="3064042"/>
            <a:ext cx="5225331" cy="3922295"/>
          </a:xfrm>
          <a:prstGeom prst="rect">
            <a:avLst/>
          </a:prstGeom>
        </p:spPr>
      </p:pic>
      <p:sp>
        <p:nvSpPr>
          <p:cNvPr id="5" name="Text 4">
            <a:extLst>
              <a:ext uri="{FF2B5EF4-FFF2-40B4-BE49-F238E27FC236}">
                <a16:creationId xmlns:a16="http://schemas.microsoft.com/office/drawing/2014/main" id="{C7993419-C5B2-3E5E-88F6-282CC700F83A}"/>
              </a:ext>
            </a:extLst>
          </p:cNvPr>
          <p:cNvSpPr/>
          <p:nvPr/>
        </p:nvSpPr>
        <p:spPr>
          <a:xfrm>
            <a:off x="397710" y="4331704"/>
            <a:ext cx="6096000" cy="853440"/>
          </a:xfrm>
          <a:prstGeom prst="rect">
            <a:avLst/>
          </a:prstGeom>
          <a:noFill/>
          <a:ln/>
        </p:spPr>
        <p:txBody>
          <a:bodyPr wrap="square" lIns="0" tIns="0" rIns="0" bIns="0" rtlCol="0" anchor="b"/>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nl-NL" sz="1600">
                <a:latin typeface="Georgia Pro"/>
              </a:rPr>
              <a:t>The Innovision team has </a:t>
            </a:r>
            <a:r>
              <a:rPr lang="nl-NL" sz="1600" err="1">
                <a:latin typeface="Georgia Pro"/>
              </a:rPr>
              <a:t>attended</a:t>
            </a:r>
            <a:r>
              <a:rPr lang="nl-NL" sz="1600">
                <a:latin typeface="Georgia Pro"/>
              </a:rPr>
              <a:t> meetings </a:t>
            </a:r>
            <a:r>
              <a:rPr lang="nl-NL" sz="1600" err="1">
                <a:latin typeface="Georgia Pro"/>
              </a:rPr>
              <a:t>to</a:t>
            </a:r>
            <a:r>
              <a:rPr lang="nl-NL" sz="1600">
                <a:latin typeface="Georgia Pro"/>
              </a:rPr>
              <a:t> </a:t>
            </a:r>
            <a:r>
              <a:rPr lang="nl-NL" sz="1600" err="1">
                <a:latin typeface="Georgia Pro"/>
              </a:rPr>
              <a:t>discuss</a:t>
            </a:r>
            <a:r>
              <a:rPr lang="nl-NL" sz="1600">
                <a:latin typeface="Georgia Pro"/>
              </a:rPr>
              <a:t> </a:t>
            </a:r>
            <a:r>
              <a:rPr lang="nl-NL" sz="1600" err="1">
                <a:latin typeface="Georgia Pro"/>
              </a:rPr>
              <a:t>with</a:t>
            </a:r>
            <a:r>
              <a:rPr lang="nl-NL" sz="1600">
                <a:latin typeface="Georgia Pro"/>
              </a:rPr>
              <a:t> </a:t>
            </a:r>
            <a:r>
              <a:rPr lang="nl-NL" sz="1600" err="1">
                <a:latin typeface="Georgia Pro"/>
              </a:rPr>
              <a:t>other</a:t>
            </a:r>
            <a:r>
              <a:rPr lang="nl-NL" sz="1600">
                <a:latin typeface="Georgia Pro"/>
              </a:rPr>
              <a:t> </a:t>
            </a:r>
            <a:r>
              <a:rPr lang="nl-NL" sz="1600" err="1">
                <a:latin typeface="Georgia Pro"/>
              </a:rPr>
              <a:t>groups</a:t>
            </a:r>
            <a:endParaRPr lang="nl-NL" sz="1600">
              <a:latin typeface="Georgia Pro"/>
            </a:endParaRPr>
          </a:p>
          <a:p>
            <a:pPr marL="0" indent="0">
              <a:buNone/>
            </a:pPr>
            <a:r>
              <a:rPr lang="nl-NL" sz="1600">
                <a:latin typeface="Georgia Pro"/>
              </a:rPr>
              <a:t>We </a:t>
            </a:r>
            <a:r>
              <a:rPr lang="nl-NL" sz="1600" err="1">
                <a:latin typeface="Georgia Pro"/>
              </a:rPr>
              <a:t>asked</a:t>
            </a:r>
            <a:r>
              <a:rPr lang="nl-NL" sz="1600">
                <a:latin typeface="Georgia Pro"/>
              </a:rPr>
              <a:t> </a:t>
            </a:r>
            <a:r>
              <a:rPr lang="nl-NL" sz="1600" err="1">
                <a:latin typeface="Georgia Pro"/>
              </a:rPr>
              <a:t>for</a:t>
            </a:r>
            <a:r>
              <a:rPr lang="nl-NL" sz="1600">
                <a:latin typeface="Georgia Pro"/>
              </a:rPr>
              <a:t> </a:t>
            </a:r>
            <a:r>
              <a:rPr lang="nl-NL" sz="1600" err="1">
                <a:latin typeface="Georgia Pro"/>
              </a:rPr>
              <a:t>recommendations</a:t>
            </a:r>
            <a:r>
              <a:rPr lang="nl-NL" sz="1600">
                <a:latin typeface="Georgia Pro"/>
              </a:rPr>
              <a:t>, </a:t>
            </a:r>
            <a:r>
              <a:rPr lang="nl-NL" sz="1600" err="1">
                <a:latin typeface="Georgia Pro"/>
              </a:rPr>
              <a:t>and</a:t>
            </a:r>
            <a:r>
              <a:rPr lang="nl-NL" sz="1600">
                <a:latin typeface="Georgia Pro"/>
              </a:rPr>
              <a:t> gave </a:t>
            </a:r>
            <a:r>
              <a:rPr lang="nl-NL" sz="1600" err="1">
                <a:latin typeface="Georgia Pro"/>
              </a:rPr>
              <a:t>the</a:t>
            </a:r>
            <a:r>
              <a:rPr lang="nl-NL" sz="1600">
                <a:latin typeface="Georgia Pro"/>
              </a:rPr>
              <a:t> </a:t>
            </a:r>
            <a:r>
              <a:rPr lang="nl-NL" sz="1600" err="1">
                <a:latin typeface="Georgia Pro"/>
              </a:rPr>
              <a:t>other</a:t>
            </a:r>
            <a:r>
              <a:rPr lang="nl-NL" sz="1600">
                <a:latin typeface="Georgia Pro"/>
              </a:rPr>
              <a:t> </a:t>
            </a:r>
            <a:r>
              <a:rPr lang="nl-NL" sz="1600" err="1">
                <a:latin typeface="Georgia Pro"/>
              </a:rPr>
              <a:t>groups</a:t>
            </a:r>
            <a:r>
              <a:rPr lang="nl-NL" sz="1600">
                <a:latin typeface="Georgia Pro"/>
              </a:rPr>
              <a:t> </a:t>
            </a:r>
            <a:r>
              <a:rPr lang="nl-NL" sz="1600" err="1">
                <a:latin typeface="Georgia Pro"/>
              </a:rPr>
              <a:t>our</a:t>
            </a:r>
            <a:r>
              <a:rPr lang="nl-NL" sz="1600">
                <a:latin typeface="Georgia Pro"/>
              </a:rPr>
              <a:t> </a:t>
            </a:r>
            <a:r>
              <a:rPr lang="nl-NL" sz="1600" err="1">
                <a:latin typeface="Georgia Pro"/>
              </a:rPr>
              <a:t>own</a:t>
            </a:r>
            <a:r>
              <a:rPr lang="nl-NL" sz="1600">
                <a:latin typeface="Georgia Pro"/>
              </a:rPr>
              <a:t> input.</a:t>
            </a:r>
          </a:p>
          <a:p>
            <a:pPr marL="0" indent="0">
              <a:buNone/>
            </a:pPr>
            <a:r>
              <a:rPr lang="nl-NL" sz="1600" err="1">
                <a:latin typeface="Georgia Pro"/>
              </a:rPr>
              <a:t>This</a:t>
            </a:r>
            <a:r>
              <a:rPr lang="nl-NL" sz="1600">
                <a:latin typeface="Georgia Pro"/>
              </a:rPr>
              <a:t> </a:t>
            </a:r>
            <a:r>
              <a:rPr lang="nl-NL" sz="1600" err="1">
                <a:latin typeface="Georgia Pro"/>
              </a:rPr>
              <a:t>helped</a:t>
            </a:r>
            <a:r>
              <a:rPr lang="nl-NL" sz="1600">
                <a:latin typeface="Georgia Pro"/>
              </a:rPr>
              <a:t> </a:t>
            </a:r>
            <a:r>
              <a:rPr lang="nl-NL" sz="1600" err="1">
                <a:latin typeface="Georgia Pro"/>
              </a:rPr>
              <a:t>us</a:t>
            </a:r>
            <a:r>
              <a:rPr lang="nl-NL" sz="1600">
                <a:latin typeface="Georgia Pro"/>
              </a:rPr>
              <a:t> </a:t>
            </a:r>
            <a:r>
              <a:rPr lang="nl-NL" sz="1600" err="1">
                <a:latin typeface="Georgia Pro"/>
              </a:rPr>
              <a:t>create</a:t>
            </a:r>
            <a:r>
              <a:rPr lang="nl-NL" sz="1600">
                <a:latin typeface="Georgia Pro"/>
              </a:rPr>
              <a:t> </a:t>
            </a:r>
            <a:r>
              <a:rPr lang="nl-NL" sz="1600" err="1">
                <a:latin typeface="Georgia Pro"/>
              </a:rPr>
              <a:t>the</a:t>
            </a:r>
            <a:r>
              <a:rPr lang="nl-NL" sz="1600">
                <a:latin typeface="Georgia Pro"/>
              </a:rPr>
              <a:t> </a:t>
            </a:r>
            <a:r>
              <a:rPr lang="nl-NL" sz="1600" err="1">
                <a:latin typeface="Georgia Pro"/>
              </a:rPr>
              <a:t>style</a:t>
            </a:r>
            <a:r>
              <a:rPr lang="nl-NL" sz="1600">
                <a:latin typeface="Georgia Pro"/>
              </a:rPr>
              <a:t> guide </a:t>
            </a:r>
            <a:r>
              <a:rPr lang="nl-NL" sz="1600" err="1">
                <a:latin typeface="Georgia Pro"/>
              </a:rPr>
              <a:t>everybody</a:t>
            </a:r>
            <a:r>
              <a:rPr lang="nl-NL" sz="1600">
                <a:latin typeface="Georgia Pro"/>
              </a:rPr>
              <a:t> has </a:t>
            </a:r>
            <a:r>
              <a:rPr lang="nl-NL" sz="1600" err="1">
                <a:latin typeface="Georgia Pro"/>
              </a:rPr>
              <a:t>to</a:t>
            </a:r>
            <a:r>
              <a:rPr lang="nl-NL" sz="1600">
                <a:latin typeface="Georgia Pro"/>
              </a:rPr>
              <a:t> follow</a:t>
            </a:r>
          </a:p>
        </p:txBody>
      </p:sp>
    </p:spTree>
    <p:extLst>
      <p:ext uri="{BB962C8B-B14F-4D97-AF65-F5344CB8AC3E}">
        <p14:creationId xmlns:p14="http://schemas.microsoft.com/office/powerpoint/2010/main" val="3573581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71714"/>
        </a:solidFill>
        <a:effectLst/>
      </p:bgPr>
    </p:bg>
    <p:spTree>
      <p:nvGrpSpPr>
        <p:cNvPr id="1" name=""/>
        <p:cNvGrpSpPr/>
        <p:nvPr/>
      </p:nvGrpSpPr>
      <p:grpSpPr>
        <a:xfrm>
          <a:off x="0" y="0"/>
          <a:ext cx="0" cy="0"/>
          <a:chOff x="0" y="0"/>
          <a:chExt cx="0" cy="0"/>
        </a:xfrm>
      </p:grpSpPr>
      <p:sp>
        <p:nvSpPr>
          <p:cNvPr id="4" name="Shape 0"/>
          <p:cNvSpPr/>
          <p:nvPr/>
        </p:nvSpPr>
        <p:spPr>
          <a:xfrm>
            <a:off x="75569" y="132200"/>
            <a:ext cx="12033249" cy="0"/>
          </a:xfrm>
          <a:prstGeom prst="line">
            <a:avLst/>
          </a:prstGeom>
          <a:solidFill>
            <a:srgbClr val="FFDF65">
              <a:alpha val="50000"/>
            </a:srgbClr>
          </a:solidFill>
          <a:ln w="5292">
            <a:solidFill>
              <a:srgbClr val="FFFFFF">
                <a:alpha val="50000"/>
              </a:srgbClr>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5" name="Shape 1"/>
          <p:cNvSpPr/>
          <p:nvPr/>
        </p:nvSpPr>
        <p:spPr>
          <a:xfrm>
            <a:off x="412752" y="7083425"/>
            <a:ext cx="12033249" cy="0"/>
          </a:xfrm>
          <a:prstGeom prst="line">
            <a:avLst/>
          </a:prstGeom>
          <a:solidFill>
            <a:srgbClr val="FFDF65"/>
          </a:solidFill>
          <a:ln w="5292">
            <a:solidFill>
              <a:srgbClr val="FFFFFF"/>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6" name="Shape 2"/>
          <p:cNvSpPr/>
          <p:nvPr/>
        </p:nvSpPr>
        <p:spPr>
          <a:xfrm>
            <a:off x="78160" y="6734175"/>
            <a:ext cx="12033249" cy="0"/>
          </a:xfrm>
          <a:prstGeom prst="line">
            <a:avLst/>
          </a:prstGeom>
          <a:solidFill>
            <a:srgbClr val="FFDF65">
              <a:alpha val="50000"/>
            </a:srgbClr>
          </a:solidFill>
          <a:ln w="5292">
            <a:solidFill>
              <a:srgbClr val="FFFFFF">
                <a:alpha val="50000"/>
              </a:srgbClr>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8" name="Text 4"/>
          <p:cNvSpPr/>
          <p:nvPr/>
        </p:nvSpPr>
        <p:spPr>
          <a:xfrm>
            <a:off x="5624348" y="2247945"/>
            <a:ext cx="6096000" cy="4162124"/>
          </a:xfrm>
          <a:prstGeom prst="rect">
            <a:avLst/>
          </a:prstGeom>
          <a:noFill/>
          <a:ln/>
        </p:spPr>
        <p:txBody>
          <a:bodyPr wrap="square" lIns="0" tIns="0" rIns="0" bIns="0" rtlCol="0" anchor="t"/>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ct val="150000"/>
              </a:lnSpc>
            </a:pPr>
            <a:r>
              <a:rPr lang="en-US" sz="2000">
                <a:solidFill>
                  <a:schemeClr val="bg1"/>
                </a:solidFill>
                <a:latin typeface="Georgia Pro"/>
                <a:cs typeface="Calibri"/>
              </a:rPr>
              <a:t>Emphasize dangers of different lights</a:t>
            </a:r>
            <a:endParaRPr lang="en-US">
              <a:cs typeface="Calibri" panose="020F0502020204030204"/>
            </a:endParaRPr>
          </a:p>
          <a:p>
            <a:pPr>
              <a:lnSpc>
                <a:spcPct val="150000"/>
              </a:lnSpc>
            </a:pPr>
            <a:r>
              <a:rPr lang="en-US" sz="2000">
                <a:solidFill>
                  <a:schemeClr val="bg1"/>
                </a:solidFill>
                <a:latin typeface="Georgia Pro"/>
                <a:cs typeface="Calibri"/>
              </a:rPr>
              <a:t>Include corresponding warnings</a:t>
            </a:r>
            <a:endParaRPr lang="en-US">
              <a:cs typeface="Calibri" panose="020F0502020204030204"/>
            </a:endParaRPr>
          </a:p>
          <a:p>
            <a:pPr>
              <a:lnSpc>
                <a:spcPct val="150000"/>
              </a:lnSpc>
            </a:pPr>
            <a:r>
              <a:rPr lang="en-US" sz="2000">
                <a:solidFill>
                  <a:schemeClr val="bg1"/>
                </a:solidFill>
                <a:latin typeface="Georgia Pro"/>
                <a:cs typeface="Calibri"/>
              </a:rPr>
              <a:t>Reduce risk of lights breaking or users hurting themselves</a:t>
            </a:r>
            <a:endParaRPr lang="en-US">
              <a:cs typeface="Calibri" panose="020F0502020204030204"/>
            </a:endParaRPr>
          </a:p>
          <a:p>
            <a:pPr>
              <a:lnSpc>
                <a:spcPct val="150000"/>
              </a:lnSpc>
            </a:pPr>
            <a:r>
              <a:rPr lang="en-US" sz="2000">
                <a:solidFill>
                  <a:schemeClr val="bg1"/>
                </a:solidFill>
                <a:latin typeface="Georgia Pro"/>
                <a:cs typeface="Calibri"/>
              </a:rPr>
              <a:t>Enhance financial safety for Pixel Playground</a:t>
            </a:r>
            <a:endParaRPr lang="en-US">
              <a:cs typeface="Calibri" panose="020F0502020204030204"/>
            </a:endParaRPr>
          </a:p>
          <a:p>
            <a:pPr>
              <a:lnSpc>
                <a:spcPct val="150000"/>
              </a:lnSpc>
            </a:pPr>
            <a:r>
              <a:rPr lang="en-US" sz="2000">
                <a:solidFill>
                  <a:schemeClr val="bg1"/>
                </a:solidFill>
                <a:latin typeface="Georgia Pro"/>
                <a:cs typeface="Calibri"/>
              </a:rPr>
              <a:t>Lights handled with care for increased longevity</a:t>
            </a:r>
            <a:endParaRPr lang="en-US">
              <a:cs typeface="Calibri" panose="020F0502020204030204"/>
            </a:endParaRPr>
          </a:p>
          <a:p>
            <a:pPr>
              <a:lnSpc>
                <a:spcPct val="150000"/>
              </a:lnSpc>
            </a:pPr>
            <a:r>
              <a:rPr lang="en-US" sz="2000">
                <a:solidFill>
                  <a:schemeClr val="bg1"/>
                </a:solidFill>
                <a:latin typeface="Georgia Pro"/>
                <a:cs typeface="Calibri"/>
              </a:rPr>
              <a:t>Decrease the need to buy new equipment annually</a:t>
            </a:r>
            <a:endParaRPr lang="en-US">
              <a:cs typeface="Calibri" panose="020F0502020204030204"/>
            </a:endParaRPr>
          </a:p>
          <a:p>
            <a:endParaRPr lang="en-US" sz="2000">
              <a:solidFill>
                <a:schemeClr val="bg1"/>
              </a:solidFill>
              <a:latin typeface="Georgia Pro"/>
              <a:cs typeface="Calibri"/>
            </a:endParaRPr>
          </a:p>
        </p:txBody>
      </p:sp>
      <p:sp>
        <p:nvSpPr>
          <p:cNvPr id="9" name="Text 5"/>
          <p:cNvSpPr/>
          <p:nvPr/>
        </p:nvSpPr>
        <p:spPr>
          <a:xfrm>
            <a:off x="5624348" y="1025571"/>
            <a:ext cx="7315200" cy="698500"/>
          </a:xfrm>
          <a:prstGeom prst="rect">
            <a:avLst/>
          </a:prstGeom>
          <a:noFill/>
          <a:ln/>
        </p:spPr>
        <p:txBody>
          <a:bodyPr wrap="square" lIns="0" tIns="0" rIns="0" bIns="0" rtlCol="0" anchor="t"/>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5450">
                <a:solidFill>
                  <a:srgbClr val="FFFFFF"/>
                </a:solidFill>
                <a:latin typeface="Bebas Neue"/>
                <a:ea typeface="+mn-lt"/>
                <a:cs typeface="+mn-lt"/>
              </a:rPr>
              <a:t>SAFETY FIRST</a:t>
            </a:r>
          </a:p>
        </p:txBody>
      </p:sp>
      <p:pic>
        <p:nvPicPr>
          <p:cNvPr id="2" name="Picture 1" descr="A person wearing a safety vest and helmet&#10;&#10;Description automatically generated">
            <a:extLst>
              <a:ext uri="{FF2B5EF4-FFF2-40B4-BE49-F238E27FC236}">
                <a16:creationId xmlns:a16="http://schemas.microsoft.com/office/drawing/2014/main" id="{008A6911-D58B-5D3A-1C5D-A9CA80E61A8A}"/>
              </a:ext>
            </a:extLst>
          </p:cNvPr>
          <p:cNvPicPr>
            <a:picLocks noChangeAspect="1"/>
          </p:cNvPicPr>
          <p:nvPr/>
        </p:nvPicPr>
        <p:blipFill rotWithShape="1">
          <a:blip r:embed="rId3"/>
          <a:srcRect l="19397" r="28017" b="-202"/>
          <a:stretch/>
        </p:blipFill>
        <p:spPr>
          <a:xfrm>
            <a:off x="411079" y="624973"/>
            <a:ext cx="4898124" cy="6232233"/>
          </a:xfrm>
          <a:prstGeom prst="rect">
            <a:avLst/>
          </a:prstGeom>
        </p:spPr>
      </p:pic>
      <p:pic>
        <p:nvPicPr>
          <p:cNvPr id="11" name="Content Placeholder 12" descr="A black and white logo&#10;&#10;Description automatically generated">
            <a:extLst>
              <a:ext uri="{FF2B5EF4-FFF2-40B4-BE49-F238E27FC236}">
                <a16:creationId xmlns:a16="http://schemas.microsoft.com/office/drawing/2014/main" id="{304A9445-DF43-1EAB-51F1-E23A932F5E51}"/>
              </a:ext>
            </a:extLst>
          </p:cNvPr>
          <p:cNvPicPr>
            <a:picLocks noChangeAspect="1"/>
          </p:cNvPicPr>
          <p:nvPr/>
        </p:nvPicPr>
        <p:blipFill>
          <a:blip r:embed="rId4"/>
          <a:stretch>
            <a:fillRect/>
          </a:stretch>
        </p:blipFill>
        <p:spPr>
          <a:xfrm>
            <a:off x="11389896" y="5916575"/>
            <a:ext cx="663542" cy="8092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hape 0"/>
          <p:cNvSpPr/>
          <p:nvPr/>
        </p:nvSpPr>
        <p:spPr>
          <a:xfrm>
            <a:off x="692361" y="1336844"/>
            <a:ext cx="5840375" cy="4321342"/>
          </a:xfrm>
          <a:prstGeom prst="roundRect">
            <a:avLst>
              <a:gd name="adj" fmla="val 619"/>
            </a:avLst>
          </a:prstGeom>
          <a:solidFill>
            <a:srgbClr val="FEE5BA"/>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4" name="Shape 1"/>
          <p:cNvSpPr/>
          <p:nvPr/>
        </p:nvSpPr>
        <p:spPr>
          <a:xfrm>
            <a:off x="75569" y="132200"/>
            <a:ext cx="12033249" cy="0"/>
          </a:xfrm>
          <a:prstGeom prst="line">
            <a:avLst/>
          </a:prstGeom>
          <a:solidFill>
            <a:srgbClr val="FFDF65">
              <a:alpha val="50000"/>
            </a:srgbClr>
          </a:solidFill>
          <a:ln w="5292">
            <a:solidFill>
              <a:srgbClr val="FFFFFF">
                <a:alpha val="50000"/>
              </a:srgbClr>
            </a:solidFill>
            <a:prstDash val="solid"/>
            <a:headEnd type="none"/>
            <a:tailEnd type="none"/>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GB" sz="3200"/>
          </a:p>
        </p:txBody>
      </p:sp>
      <p:sp>
        <p:nvSpPr>
          <p:cNvPr id="7" name="Text 4"/>
          <p:cNvSpPr/>
          <p:nvPr/>
        </p:nvSpPr>
        <p:spPr>
          <a:xfrm>
            <a:off x="6772319" y="1336844"/>
            <a:ext cx="4967530" cy="422441"/>
          </a:xfrm>
          <a:prstGeom prst="rect">
            <a:avLst/>
          </a:prstGeom>
          <a:noFill/>
          <a:ln/>
        </p:spPr>
        <p:txBody>
          <a:bodyPr wrap="square" lIns="0" tIns="0" rIns="0" bIns="0" rtlCol="0" anchor="t"/>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lnSpc>
                <a:spcPts val="5500"/>
              </a:lnSpc>
            </a:pPr>
            <a:r>
              <a:rPr lang="en-US" sz="5450">
                <a:solidFill>
                  <a:srgbClr val="FFFFFF"/>
                </a:solidFill>
                <a:latin typeface="Bebas Neue"/>
              </a:rPr>
              <a:t>User-Friendly Design </a:t>
            </a:r>
          </a:p>
        </p:txBody>
      </p:sp>
      <p:sp>
        <p:nvSpPr>
          <p:cNvPr id="5" name="Text 4">
            <a:extLst>
              <a:ext uri="{FF2B5EF4-FFF2-40B4-BE49-F238E27FC236}">
                <a16:creationId xmlns:a16="http://schemas.microsoft.com/office/drawing/2014/main" id="{6A8068AA-4379-9F51-ADD8-4C9EF165215E}"/>
              </a:ext>
            </a:extLst>
          </p:cNvPr>
          <p:cNvSpPr/>
          <p:nvPr/>
        </p:nvSpPr>
        <p:spPr>
          <a:xfrm>
            <a:off x="920815" y="3497515"/>
            <a:ext cx="5383465" cy="1307432"/>
          </a:xfrm>
          <a:prstGeom prst="rect">
            <a:avLst/>
          </a:prstGeom>
          <a:noFill/>
          <a:ln/>
        </p:spPr>
        <p:txBody>
          <a:bodyPr wrap="square" lIns="0" tIns="0" rIns="0" bIns="0" rtlCol="0" anchor="b"/>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600">
                <a:latin typeface="Georgia Pro" panose="02040502050405020303" pitchFamily="18" charset="0"/>
              </a:rPr>
              <a:t>The front page gives a warning for the equipment's and  basic explanation of the manuals purpose</a:t>
            </a:r>
          </a:p>
          <a:p>
            <a:endParaRPr lang="en-US" sz="1600">
              <a:latin typeface="Georgia Pro" panose="02040502050405020303" pitchFamily="18" charset="0"/>
            </a:endParaRPr>
          </a:p>
          <a:p>
            <a:r>
              <a:rPr lang="en-US" sz="1600">
                <a:latin typeface="Georgia Pro" panose="02040502050405020303" pitchFamily="18" charset="0"/>
              </a:rPr>
              <a:t>Table of contents for accessibility and ease of navigation</a:t>
            </a:r>
          </a:p>
          <a:p>
            <a:endParaRPr lang="en-US" sz="1600">
              <a:latin typeface="Georgia Pro" panose="02040502050405020303" pitchFamily="18" charset="0"/>
            </a:endParaRPr>
          </a:p>
          <a:p>
            <a:r>
              <a:rPr lang="en-US" sz="1600">
                <a:latin typeface="Georgia Pro" panose="02040502050405020303" pitchFamily="18" charset="0"/>
              </a:rPr>
              <a:t>Short description for key features</a:t>
            </a:r>
          </a:p>
          <a:p>
            <a:endParaRPr lang="en-US" sz="1600">
              <a:latin typeface="Georgia Pro" panose="02040502050405020303" pitchFamily="18" charset="0"/>
            </a:endParaRPr>
          </a:p>
          <a:p>
            <a:r>
              <a:rPr lang="en-US" sz="1600">
                <a:latin typeface="Georgia Pro" panose="02040502050405020303" pitchFamily="18" charset="0"/>
              </a:rPr>
              <a:t>Long description for in-depth analysis </a:t>
            </a:r>
          </a:p>
          <a:p>
            <a:endParaRPr lang="en-US" sz="1600">
              <a:latin typeface="Georgia Pro" panose="02040502050405020303" pitchFamily="18" charset="0"/>
            </a:endParaRPr>
          </a:p>
          <a:p>
            <a:r>
              <a:rPr lang="en-US" sz="1600">
                <a:latin typeface="Georgia Pro" panose="02040502050405020303" pitchFamily="18" charset="0"/>
              </a:rPr>
              <a:t>Borders in the colors of the Pixel Playground branding</a:t>
            </a:r>
          </a:p>
        </p:txBody>
      </p:sp>
      <p:pic>
        <p:nvPicPr>
          <p:cNvPr id="6" name="Content Placeholder 12" descr="A black and white logo&#10;&#10;Description automatically generated">
            <a:extLst>
              <a:ext uri="{FF2B5EF4-FFF2-40B4-BE49-F238E27FC236}">
                <a16:creationId xmlns:a16="http://schemas.microsoft.com/office/drawing/2014/main" id="{407F5C87-3AD5-D66A-BFD0-930E069247C4}"/>
              </a:ext>
            </a:extLst>
          </p:cNvPr>
          <p:cNvPicPr>
            <a:picLocks noChangeAspect="1"/>
          </p:cNvPicPr>
          <p:nvPr/>
        </p:nvPicPr>
        <p:blipFill>
          <a:blip r:embed="rId3"/>
          <a:stretch>
            <a:fillRect/>
          </a:stretch>
        </p:blipFill>
        <p:spPr>
          <a:xfrm>
            <a:off x="11389896" y="5916575"/>
            <a:ext cx="663542" cy="809225"/>
          </a:xfrm>
          <a:prstGeom prst="rect">
            <a:avLst/>
          </a:prstGeom>
        </p:spPr>
      </p:pic>
    </p:spTree>
    <p:extLst>
      <p:ext uri="{BB962C8B-B14F-4D97-AF65-F5344CB8AC3E}">
        <p14:creationId xmlns:p14="http://schemas.microsoft.com/office/powerpoint/2010/main" val="19901383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Words>
  <Application>Microsoft Macintosh PowerPoint</Application>
  <PresentationFormat>Widescreen</PresentationFormat>
  <Paragraphs>87</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Bebas Neue</vt:lpstr>
      <vt:lpstr>Calibri</vt:lpstr>
      <vt:lpstr>Calibri Light</vt:lpstr>
      <vt:lpstr>Georgia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“Brightness is the currency of a vibrant life”</dc:title>
  <dc:creator>Abdi,Zacharia Z.</dc:creator>
  <cp:lastModifiedBy>Abdi,Zacharia Z.</cp:lastModifiedBy>
  <cp:revision>2</cp:revision>
  <dcterms:created xsi:type="dcterms:W3CDTF">2023-12-04T12:26:58Z</dcterms:created>
  <dcterms:modified xsi:type="dcterms:W3CDTF">2024-01-26T13:44:04Z</dcterms:modified>
</cp:coreProperties>
</file>